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80" r:id="rId2"/>
    <p:sldId id="260" r:id="rId3"/>
    <p:sldId id="316" r:id="rId4"/>
    <p:sldId id="346" r:id="rId5"/>
    <p:sldId id="341" r:id="rId6"/>
    <p:sldId id="345" r:id="rId7"/>
    <p:sldId id="318" r:id="rId8"/>
    <p:sldId id="281" r:id="rId9"/>
    <p:sldId id="270" r:id="rId10"/>
    <p:sldId id="258" r:id="rId11"/>
    <p:sldId id="265" r:id="rId12"/>
    <p:sldId id="271" r:id="rId13"/>
    <p:sldId id="279" r:id="rId14"/>
    <p:sldId id="282" r:id="rId15"/>
    <p:sldId id="283" r:id="rId16"/>
    <p:sldId id="373" r:id="rId17"/>
    <p:sldId id="353" r:id="rId18"/>
    <p:sldId id="349" r:id="rId19"/>
    <p:sldId id="354" r:id="rId20"/>
    <p:sldId id="350" r:id="rId21"/>
    <p:sldId id="267" r:id="rId22"/>
    <p:sldId id="259" r:id="rId23"/>
    <p:sldId id="358" r:id="rId24"/>
    <p:sldId id="371" r:id="rId25"/>
    <p:sldId id="359" r:id="rId26"/>
    <p:sldId id="360" r:id="rId27"/>
    <p:sldId id="266" r:id="rId28"/>
    <p:sldId id="257" r:id="rId29"/>
    <p:sldId id="292" r:id="rId30"/>
    <p:sldId id="374" r:id="rId31"/>
    <p:sldId id="355" r:id="rId32"/>
    <p:sldId id="356" r:id="rId33"/>
    <p:sldId id="372" r:id="rId34"/>
    <p:sldId id="264" r:id="rId35"/>
    <p:sldId id="261" r:id="rId36"/>
    <p:sldId id="327" r:id="rId37"/>
    <p:sldId id="361" r:id="rId38"/>
    <p:sldId id="328" r:id="rId39"/>
    <p:sldId id="362" r:id="rId40"/>
    <p:sldId id="268" r:id="rId41"/>
    <p:sldId id="262" r:id="rId42"/>
    <p:sldId id="364" r:id="rId43"/>
    <p:sldId id="340" r:id="rId44"/>
    <p:sldId id="290" r:id="rId45"/>
    <p:sldId id="363" r:id="rId46"/>
    <p:sldId id="365" r:id="rId47"/>
    <p:sldId id="297" r:id="rId48"/>
    <p:sldId id="337" r:id="rId49"/>
    <p:sldId id="338" r:id="rId50"/>
    <p:sldId id="339" r:id="rId51"/>
    <p:sldId id="336" r:id="rId52"/>
    <p:sldId id="367" r:id="rId53"/>
    <p:sldId id="368" r:id="rId54"/>
    <p:sldId id="369" r:id="rId55"/>
    <p:sldId id="370" r:id="rId56"/>
    <p:sldId id="269" r:id="rId5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309" autoAdjust="0"/>
  </p:normalViewPr>
  <p:slideViewPr>
    <p:cSldViewPr snapToGrid="0">
      <p:cViewPr varScale="1">
        <p:scale>
          <a:sx n="83" d="100"/>
          <a:sy n="83" d="100"/>
        </p:scale>
        <p:origin x="16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l-PL" sz="2400" dirty="0">
                <a:effectLst/>
              </a:rPr>
              <a:t>Na którym etapie przygotowania i/lub realizacji projektu korzystał/a Pan/Pani z usługi doradztwa? (liczba</a:t>
            </a:r>
            <a:r>
              <a:rPr lang="pl-PL" sz="2400" baseline="0" dirty="0">
                <a:effectLst/>
              </a:rPr>
              <a:t> ankiet 13)</a:t>
            </a:r>
            <a:endParaRPr lang="pl-PL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78-4A7D-AA47-C489BFF188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78-4A7D-AA47-C489BFF188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78-4A7D-AA47-C489BFF188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1E-48E4-9B6C-C84C462A8A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Informacje nt. możliwości uzyskania pomocy</c:v>
                </c:pt>
                <c:pt idx="1">
                  <c:v>Weryfikacja/poprawki do wniosku o przyznanie pomocy</c:v>
                </c:pt>
                <c:pt idx="2">
                  <c:v>Realizacja wniosku</c:v>
                </c:pt>
                <c:pt idx="3">
                  <c:v>Brak odpowiedzi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E-4F1E-8874-E4D49A00A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800" b="0" i="0" u="none" strike="noStrike" baseline="0" dirty="0">
                <a:effectLst/>
              </a:rPr>
              <a:t>Czy pytania, z którym zgłosił się Pan/i do doradcy zostały rozstrzygnięte? (liczba ankiet 13)</a:t>
            </a:r>
            <a:endParaRPr lang="pl-PL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6D-48A4-B1C4-7BA2045A37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5B-46FB-9429-5DA7838F39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5B-46FB-9429-5DA7838F392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8B-47CF-8A1A-942EEF0CA2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Tak, uzyskałem/am wszystkie niezbędne informacje</c:v>
                </c:pt>
                <c:pt idx="1">
                  <c:v>Trudno powiedzieć</c:v>
                </c:pt>
                <c:pt idx="2">
                  <c:v>Brak odpowiedzi</c:v>
                </c:pt>
                <c:pt idx="3">
                  <c:v>Uzyskałem/am niektóre potrzebne informacje, ale część pytań pozostała bez odpowiedzi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69-46C8-B282-0D5C288DE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400" b="0" i="0" u="none" strike="noStrike" baseline="0" dirty="0">
                <a:effectLst/>
              </a:rPr>
              <a:t>Na ile zakres przekazanych na spotkaniu informacji na temat działalności LGD spełnił Pana/Pani oczekiwania? (dane za 2021 rok, liczba ankiet 6)</a:t>
            </a:r>
            <a:endParaRPr lang="pl-PL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6D-48A4-B1C4-7BA2045A37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C7-4370-8693-62DBCA4FDB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Zakres przekazanych informacji całkowicie spełnił oczekiwania</c:v>
                </c:pt>
                <c:pt idx="1">
                  <c:v>Zakres przekazanych informacji raczej spełnił oczekiwania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5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69-46C8-B282-0D5C288DE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35C28-CFE8-4C0A-B629-CE78E83ACAAF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BE3CC-D916-4644-87F6-7C22E04376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66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Prezentacja oparta</a:t>
            </a:r>
            <a:r>
              <a:rPr lang="pl-PL" baseline="0" dirty="0"/>
              <a:t> jest na schemacie sprawozdania, które należy dostarczyć do Urzędu Marszałkowskiego. Przejście przez jej poszczególne sekcje pozwoli zebrać dane, które należy wpisać do poszczególnych części sprawozdania z warsztatu refleksyjnego. </a:t>
            </a:r>
          </a:p>
          <a:p>
            <a:r>
              <a:rPr lang="pl-PL" b="1" baseline="0" dirty="0"/>
              <a:t>UWAGA! </a:t>
            </a:r>
            <a:r>
              <a:rPr lang="pl-PL" b="0" baseline="0" dirty="0"/>
              <a:t>Kolejność pytań w prezentacji jest inna niż w sprawozdaniu. Dzięki temu dyskusja może być toczona w bardziej naturalny sposób. Ogólnie prezentacja składa się z następujących modułów: 1. zmiany na obszarze LGD i aktualność zdiagnozowanych problemów, 2. jakość składanych wniosków, 3. dane dostarczane przez system wskaźników (jakość monitoringu), 4. użyteczność stosowanych kryteriów wyboru, 5. ocena postępu rzeczowo-finansowego w realizacji LSR, 6. użyteczność procedur naboru i realizacji projektów, 7. ocena pracy biura LGD, 8. podsumowanie i sformułowanie rekomendacji.</a:t>
            </a:r>
          </a:p>
          <a:p>
            <a:r>
              <a:rPr lang="pl-PL" b="1" baseline="0" dirty="0"/>
              <a:t>UWAGA 2! </a:t>
            </a:r>
            <a:r>
              <a:rPr lang="pl-PL" b="0" baseline="0" dirty="0"/>
              <a:t>Odpowiedzi na pytania zawarte w sprawozdaniu są uzgadniane przez uczestników spotkania na podstawie zaprezentowanych danych z monitoringu oraz wycinków LSR-u. Zaleca się nagrywanie spotkania – po jego zakończeniu można wtedy z łatwością sporządzić notatki, które potem należy we właściwej kolejności wkleić do formularza. Dla ułatwienia przy pytaniach w nagłówkach sekcji znajdują się numeru pytań z formularza sprawozdania. Np. pierwsza sekcja (następny slajd) odpowiada pytaniu nr 4 z formularza sprawozdania ze spotkania refleksyjnego.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039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Omawiając wskaźniki</a:t>
            </a:r>
            <a:r>
              <a:rPr lang="pl-PL" baseline="0" dirty="0"/>
              <a:t> warto odwołać się do ich definicji zawartych w LSR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5220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Omawiając wskaźniki</a:t>
            </a:r>
            <a:r>
              <a:rPr lang="pl-PL" baseline="0" dirty="0"/>
              <a:t> warto odwołać się do ich definicji zawartych w LSR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3851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Omawiając wskaźniki</a:t>
            </a:r>
            <a:r>
              <a:rPr lang="pl-PL" baseline="0" dirty="0"/>
              <a:t> warto odwołać się do ich definicji zawartych w LSR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647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Omawiając wskaźniki</a:t>
            </a:r>
            <a:r>
              <a:rPr lang="pl-PL" baseline="0" dirty="0"/>
              <a:t> warto odwołać się do ich definicji zawartych w LSR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744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Omawiając wskaźniki</a:t>
            </a:r>
            <a:r>
              <a:rPr lang="pl-PL" baseline="0" dirty="0"/>
              <a:t> warto odwołać się do ich definicji zawartych w LSR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778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Omawiając wskaźniki</a:t>
            </a:r>
            <a:r>
              <a:rPr lang="pl-PL" baseline="0" dirty="0"/>
              <a:t> warto odwołać się do ich definicji zawartych w LSR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66654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Omawiając wskaźniki</a:t>
            </a:r>
            <a:r>
              <a:rPr lang="pl-PL" baseline="0" dirty="0"/>
              <a:t> warto odwołać się do ich definicji zawartych w LSR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1660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Dodatkowe</a:t>
            </a:r>
            <a:r>
              <a:rPr lang="pl-PL" baseline="0" dirty="0"/>
              <a:t> zagadnienia do omówienia po prezentacji informacji na temat wskaźników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93872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omawiamy z uczestnikami stosowane kryteria wyboru operacji. </a:t>
            </a:r>
            <a:r>
              <a:rPr lang="pl-PL" b="1" baseline="0" dirty="0"/>
              <a:t>W tej części warsztatu warto oddać głos członkom Rady! </a:t>
            </a:r>
            <a:endParaRPr lang="pl-PL" b="0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1324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Kryteria są wymienione hasłowo. Warto mieć je w wersji wydrukowanej, żeby móc w łatwy sposób wyjaśnić uczestnikom definicje i punktację w poszczególnych kryteriach gdyby pojawiły się takie pytania.</a:t>
            </a:r>
          </a:p>
          <a:p>
            <a:r>
              <a:rPr lang="pl-PL" dirty="0"/>
              <a:t>Tutaj nie należy się skupiać</a:t>
            </a:r>
            <a:r>
              <a:rPr lang="pl-PL" baseline="0" dirty="0"/>
              <a:t> na rodzaju </a:t>
            </a:r>
            <a:r>
              <a:rPr lang="pl-PL" baseline="0" dirty="0">
                <a:solidFill>
                  <a:srgbClr val="FF0000"/>
                </a:solidFill>
              </a:rPr>
              <a:t>operacji, </a:t>
            </a:r>
            <a:r>
              <a:rPr lang="pl-PL" baseline="0" dirty="0">
                <a:solidFill>
                  <a:srgbClr val="FF0000"/>
                </a:solidFill>
                <a:highlight>
                  <a:srgbClr val="FFFF00"/>
                </a:highlight>
              </a:rPr>
              <a:t>ponieważ większość kryteriów jest wspólnych dla różnych rodzajów operacji. </a:t>
            </a:r>
            <a:r>
              <a:rPr lang="pl-PL" baseline="0" dirty="0">
                <a:solidFill>
                  <a:srgbClr val="FF0000"/>
                </a:solidFill>
              </a:rPr>
              <a:t>Należy po kolei odczytywać każde </a:t>
            </a:r>
            <a:r>
              <a:rPr lang="pl-PL" baseline="0" dirty="0"/>
              <a:t>kryterium i prosić członków Rady by opowiedzieli czy mieli jakieś problemy z jego stosowaniem. Warto też pytać czy wnioskodawcy mieli problemy z wpasowaniem się w dane kryterium. W międzyczasie należy też odnotowywać ewentualne propozycje zmian w kryteriach. 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487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baseline="0" dirty="0"/>
              <a:t>Sekcja, w której z uczestnikami spotkania omawiamy zmiany na obszarze LGD i aktualność zdiagnozowanych w LSR problemów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64023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Kryteria są wymienione hasłowo. Warto mieć je w wersji wydrukowanej, żeby móc w łatwy sposób wyjaśnić uczestnikom definicje i punktację w poszczególnych kryteriach gdyby pojawiły się takie pytania.</a:t>
            </a:r>
          </a:p>
          <a:p>
            <a:r>
              <a:rPr lang="pl-PL" dirty="0"/>
              <a:t>Tutaj nie należy się skupiać</a:t>
            </a:r>
            <a:r>
              <a:rPr lang="pl-PL" baseline="0" dirty="0"/>
              <a:t> na rodzaju </a:t>
            </a:r>
            <a:r>
              <a:rPr lang="pl-PL" baseline="0" dirty="0">
                <a:solidFill>
                  <a:srgbClr val="FF0000"/>
                </a:solidFill>
              </a:rPr>
              <a:t>operacji, </a:t>
            </a:r>
            <a:r>
              <a:rPr lang="pl-PL" baseline="0" dirty="0">
                <a:solidFill>
                  <a:srgbClr val="FF0000"/>
                </a:solidFill>
                <a:highlight>
                  <a:srgbClr val="FFFF00"/>
                </a:highlight>
              </a:rPr>
              <a:t>ponieważ większość kryteriów jest wspólnych dla różnych rodzajów operacji. </a:t>
            </a:r>
            <a:r>
              <a:rPr lang="pl-PL" baseline="0" dirty="0">
                <a:solidFill>
                  <a:srgbClr val="FF0000"/>
                </a:solidFill>
              </a:rPr>
              <a:t>Należy po kolei odczytywać każde </a:t>
            </a:r>
            <a:r>
              <a:rPr lang="pl-PL" baseline="0" dirty="0"/>
              <a:t>kryterium i prosić członków Rady by opowiedzieli czy mieli jakieś problemy z jego stosowaniem. Warto też pytać czy wnioskodawcy mieli problemy z wpasowaniem się w dane kryterium. W międzyczasie należy też odnotowywać ewentualne propozycje zmian w kryteriach. 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369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Tutaj wymieniamy</a:t>
            </a:r>
            <a:r>
              <a:rPr lang="pl-PL" baseline="0" dirty="0"/>
              <a:t> tylko te kryteria, które nie zostały jeszcze omówione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31557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Tutaj wymieniamy</a:t>
            </a:r>
            <a:r>
              <a:rPr lang="pl-PL" baseline="0" dirty="0"/>
              <a:t> tylko te kryteria, które nie zostały jeszcze omówione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8598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Dodatkowe zagadnienia do omówienia po prezentacji kryteriów wyboru.</a:t>
            </a:r>
            <a:r>
              <a:rPr lang="pl-PL" baseline="0" dirty="0"/>
              <a:t> </a:t>
            </a:r>
            <a:r>
              <a:rPr lang="pl-PL" b="1" baseline="0" dirty="0"/>
              <a:t>W tej części warsztatu warto ponownie oddać głos członkom Rady! </a:t>
            </a:r>
            <a:r>
              <a:rPr lang="pl-PL" b="0" baseline="0" dirty="0"/>
              <a:t>Jeśli zagadnienia te zostały już wyczerpane, to należy dokonać podsumowania sformułowanych rekomendacji.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8154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prezentujemy szczegółowe dane na temat realizacji budżetu oraz osiągania wskaźników LSR.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0543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08243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20091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3792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Zagadnienia do omówienia po prezentacji danych.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7686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omawiamy użyteczność procedur naboru i realizacji projektów. Tutaj warto głos oddać pracownikom biura. W części dotyczącej oceny wniosków powinni wypowiedzieć się członkowie Rady LGD.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026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Jednym z celów pierwszej części warsztatu jest sprawdzenie czy problemy opisane w LSR się nie zdezaktualizowały. W tym celu należy przedstawić podsumowanie najważniejszych wątków z diagnozy, nawet jeśli któreś rzeczywiście uległy dezaktualizacji.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39146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Przedstawianie procedur rozpocznie się od omówienia procedur konkursowych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26640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Należy omówić kolejne etapy – pytać zaangażowane w nie osoby (odpowiednio wnioskodawców, pracowników biura, przedstawicieli Zarządu i Rady) o ocenę procedur, uwagi itd.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0952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Przejście do tematu procedur realizacji operacji w ramach konkursów grantowych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6340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Warto skupić się na różnicy pomiędzy procedurą konkursową a wyborem </a:t>
            </a:r>
            <a:r>
              <a:rPr lang="pl-PL" dirty="0" err="1"/>
              <a:t>grantobiorców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86124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Dodatkowe zagadnienia do omówienia po charakterystyce</a:t>
            </a:r>
            <a:r>
              <a:rPr lang="pl-PL" baseline="0" dirty="0"/>
              <a:t> stosowanych procedur naboru i realizacji projektu – podsumowanie ewentualnych rekomendacji dotyczących zmian procedur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32932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7. Sekcja, w której dokonujemy oceny pracy Biura LGD. Jest tutaj dużo danych do omówienia. Warto prezentując je zwracać uwagę na sukcesy pracowników Biura – pozytywne oceny doradztwa, rozpoznawalność LGD są w dużej mierze ich zasługą. Nie skupiać się na problemach. Raczej na koniec zastanowić się nad propozycjami usprawnień (rekomendacjami).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34844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Omówienie osiągniętych wskaźników planu komunikacji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5675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2503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53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09600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54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3987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Jednym z celów pierwszej części warsztatu jest sprawdzenie czy problemy opisane w LSR się nie zdezaktualizowały. W tym celu należy przedstawić podsumowanie najważniejszych wątków z diagnozy, nawet jeśli któreś rzeczywiście uległy dezaktualizacji.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92031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 koniec robimy</a:t>
            </a:r>
            <a:r>
              <a:rPr lang="pl-PL" baseline="0" dirty="0"/>
              <a:t> podsumowanie:</a:t>
            </a:r>
          </a:p>
          <a:p>
            <a:pPr marL="171450" indent="-171450">
              <a:buFontTx/>
              <a:buChar char="-"/>
            </a:pPr>
            <a:r>
              <a:rPr lang="pl-PL" baseline="0" dirty="0"/>
              <a:t>Zbieramy wszelkie uwagi i pomysły usprawnień (rekomendacje)</a:t>
            </a:r>
          </a:p>
          <a:p>
            <a:pPr marL="171450" indent="-171450">
              <a:buFontTx/>
              <a:buChar char="-"/>
            </a:pPr>
            <a:r>
              <a:rPr lang="pl-PL" baseline="0" dirty="0"/>
              <a:t>Uzgadniamy, w jaki sposób rekomendacje zostaną wykorzystane. Najlepiej wskazać osoby/organy LGD odpowiedzialne za wdrożenie proponowanych pomysłów oraz wyznaczyć jakiś harmonogram ich wdrażania.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56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605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Dodatkowe zagadnienia do omówienia na podstawie danych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7897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z uczestnikami spotkania omawiamy jakość składanych wniosków. W tej części nie ma danych do zaprezentowania. </a:t>
            </a:r>
            <a:r>
              <a:rPr lang="pl-PL" b="1" baseline="0" dirty="0"/>
              <a:t>Warto tutaj oddać głos członkom Rady LGD.</a:t>
            </a:r>
            <a:r>
              <a:rPr lang="pl-PL" b="0" baseline="0" dirty="0"/>
              <a:t> Można np. poprosić każdego z nich by opowiedział o najlepszym i najgorszym w jego ocenie wniosku.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209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Pytania do omówienia – trzeba każdą z tych kwestii przedyskutować i zapisać/nagrać odpowiedzi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339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prezentujemy stosowane w monitoringu wskaźniki. Zadaniem uczestników jest ocena czy wskaźniki pozwalają zdobywać rzetelną wiedzę na temat efektów wdrażania LSR. Innymi słowy, oceniamy tu jakość systemu wskaźników oraz jakość procesu monitorowania realizacji LSR.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0801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Ogólnie informujemy</a:t>
            </a:r>
            <a:r>
              <a:rPr lang="pl-PL" baseline="0" dirty="0"/>
              <a:t> o rodzajach wskaźników.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2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029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16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1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98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41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512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2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852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919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6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14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CD10F-EDBA-443A-8783-889E9B311213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471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468309"/>
            <a:ext cx="9144000" cy="1195322"/>
          </a:xfrm>
        </p:spPr>
        <p:txBody>
          <a:bodyPr>
            <a:noAutofit/>
          </a:bodyPr>
          <a:lstStyle/>
          <a:p>
            <a:r>
              <a:rPr lang="pl-PL" sz="4400" dirty="0"/>
              <a:t>Spotkanie refleksyjne</a:t>
            </a:r>
          </a:p>
          <a:p>
            <a:r>
              <a:rPr lang="pl-PL" sz="4400" dirty="0"/>
              <a:t>za rok 2021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227" y="5065970"/>
            <a:ext cx="3611661" cy="1591376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F690D04-4285-4E7A-835C-7FD542C32B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843" y="1057777"/>
            <a:ext cx="5072313" cy="293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55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4101" y="2493509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pl-PL" dirty="0"/>
              <a:t>2. W jakim stopniu jakość składanych projektów wybieranych we wszystkich obszarach tematycznych wpływa na osiąganie wskaźników w zaplanowanym czasie? </a:t>
            </a:r>
          </a:p>
        </p:txBody>
      </p:sp>
    </p:spTree>
    <p:extLst>
      <p:ext uri="{BB962C8B-B14F-4D97-AF65-F5344CB8AC3E}">
        <p14:creationId xmlns:p14="http://schemas.microsoft.com/office/powerpoint/2010/main" val="3237933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Jakość wniosków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W jakich obszarach tematycznych jakość wniosków jest zadowalająca, a w których budzi wątpliwość?</a:t>
            </a:r>
          </a:p>
          <a:p>
            <a:r>
              <a:rPr lang="pl-PL" sz="4000" dirty="0"/>
              <a:t>Jeżeli jakość w pewnych obszarach budzi wątpliwość, czy może odbić się na realizacji celów LSR?</a:t>
            </a:r>
          </a:p>
          <a:p>
            <a:r>
              <a:rPr lang="pl-PL" sz="4000" dirty="0"/>
              <a:t>Co można zrobić by podnieść jakość wniosków?</a:t>
            </a:r>
          </a:p>
        </p:txBody>
      </p:sp>
    </p:spTree>
    <p:extLst>
      <p:ext uri="{BB962C8B-B14F-4D97-AF65-F5344CB8AC3E}">
        <p14:creationId xmlns:p14="http://schemas.microsoft.com/office/powerpoint/2010/main" val="1164993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976" y="2441258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pl-PL" dirty="0"/>
              <a:t>5. Czy przyjęty system wskaźników dostarcza wszystkie potrzebne informacje niezbędne do określenia skuteczności interwencyjnej strategii?</a:t>
            </a:r>
          </a:p>
        </p:txBody>
      </p:sp>
    </p:spTree>
    <p:extLst>
      <p:ext uri="{BB962C8B-B14F-4D97-AF65-F5344CB8AC3E}">
        <p14:creationId xmlns:p14="http://schemas.microsoft.com/office/powerpoint/2010/main" val="2423968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wskaźników w LSR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391931"/>
              </p:ext>
            </p:extLst>
          </p:nvPr>
        </p:nvGraphicFramePr>
        <p:xfrm>
          <a:off x="838200" y="1825623"/>
          <a:ext cx="11049000" cy="40021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524500">
                  <a:extLst>
                    <a:ext uri="{9D8B030D-6E8A-4147-A177-3AD203B41FA5}">
                      <a16:colId xmlns:a16="http://schemas.microsoft.com/office/drawing/2014/main" val="26351450"/>
                    </a:ext>
                  </a:extLst>
                </a:gridCol>
                <a:gridCol w="5524500">
                  <a:extLst>
                    <a:ext uri="{9D8B030D-6E8A-4147-A177-3AD203B41FA5}">
                      <a16:colId xmlns:a16="http://schemas.microsoft.com/office/drawing/2014/main" val="3335800879"/>
                    </a:ext>
                  </a:extLst>
                </a:gridCol>
              </a:tblGrid>
              <a:tr h="2001077"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Cel szczegółowy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Wskaźnik rezultatu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12017"/>
                  </a:ext>
                </a:extLst>
              </a:tr>
              <a:tr h="2001077"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Przedsięwzięcie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Wskaźnik produktu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9745085"/>
                  </a:ext>
                </a:extLst>
              </a:tr>
            </a:tbl>
          </a:graphicData>
        </a:graphic>
      </p:graphicFrame>
      <p:sp>
        <p:nvSpPr>
          <p:cNvPr id="5" name="Strzałka w prawo 4"/>
          <p:cNvSpPr/>
          <p:nvPr/>
        </p:nvSpPr>
        <p:spPr>
          <a:xfrm>
            <a:off x="4761570" y="2597232"/>
            <a:ext cx="1460810" cy="691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4761570" y="4496439"/>
            <a:ext cx="1460810" cy="691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132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6725" y="0"/>
            <a:ext cx="11258550" cy="1325563"/>
          </a:xfrm>
        </p:spPr>
        <p:txBody>
          <a:bodyPr/>
          <a:lstStyle/>
          <a:p>
            <a:pPr lvl="0"/>
            <a:r>
              <a:rPr lang="pl-PL" dirty="0"/>
              <a:t>Wskaźniki rezultatu dla celu szczegółowego 1.1.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708373"/>
              </p:ext>
            </p:extLst>
          </p:nvPr>
        </p:nvGraphicFramePr>
        <p:xfrm>
          <a:off x="466725" y="1166539"/>
          <a:ext cx="11258549" cy="546286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1258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1">
                <a:tc>
                  <a:txBody>
                    <a:bodyPr/>
                    <a:lstStyle/>
                    <a:p>
                      <a:pPr algn="l" defTabSz="1793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Cel szczegółowy 1.1.</a:t>
                      </a:r>
                      <a:endParaRPr lang="pl-PL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Turystyczne wykorzystanie dziedzictwa kulturowego i naturalnego</a:t>
                      </a: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8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Liczba zinwentaryzowanych zasobów</a:t>
                      </a:r>
                      <a:endParaRPr lang="pl-PL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osób, które skorzystały po realizacji projektu z nowo powstałej lub zmodernizowanej infrastruktury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nowo utworzonych miejsc pracy (ogółem)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uczestników wydarzeń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odbiorców działań związanych z rozwojem i promocją obszaru z wykorzystaniem zasobów dziedzictwa kulturowego i/lub naturalnego LGD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2911527693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projektów skierowanych do następujących grup docelowych: mieszkańcy, turyści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307123163"/>
                  </a:ext>
                </a:extLst>
              </a:tr>
              <a:tr h="7382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mających wpływ na ochronę środowiska i/lub przeciwdziałających zmianom klimatu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3363606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00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00" y="0"/>
            <a:ext cx="11329204" cy="946484"/>
          </a:xfrm>
        </p:spPr>
        <p:txBody>
          <a:bodyPr>
            <a:noAutofit/>
          </a:bodyPr>
          <a:lstStyle/>
          <a:p>
            <a:pPr lvl="0"/>
            <a:r>
              <a:rPr lang="pl-PL" sz="3600" dirty="0"/>
              <a:t>Wskaźniki produktu w ramach celu szczegółowego 1.1 (cz.1.)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752657"/>
              </p:ext>
            </p:extLst>
          </p:nvPr>
        </p:nvGraphicFramePr>
        <p:xfrm>
          <a:off x="152401" y="758061"/>
          <a:ext cx="11896846" cy="6001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4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2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Przedsięwzięcia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Wskaźnik produktu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1.1.1. Inwentaryzacja zasobów dziedzictwa kulturowego </a:t>
                      </a:r>
                      <a:b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naturalnego obszaru LGD oraz określenie możliwości ich wykorzystania 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przeprowadzonych inwentaryzacji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80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1.1.2. Infrastruktura turystyczna, rekreacyjna i/lub kulturowa wykorzystująca zasoby obszaru LGD 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nowych lub zmodernizowanych obiektów infrastruktury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80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7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zrealizowanych projektów współpracy</a:t>
                      </a: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833367876"/>
                  </a:ext>
                </a:extLst>
              </a:tr>
              <a:tr h="84480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7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nowych lub zmodernizowanych obiektów infrastruktury</a:t>
                      </a: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(operacja własna)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3574024283"/>
                  </a:ext>
                </a:extLst>
              </a:tr>
              <a:tr h="1126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1.1.3. Tworzenie lub rozwój działalności turystycznych i kulturalno-rozrywkowych wykorzystujących zasoby kulturowe i/lub naturalne obszaru LGD 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rozwoju istniejącego przedsiębiorstwa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effectLst/>
                        </a:rPr>
                        <a:t>1.1.4. </a:t>
                      </a: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Organizacja wydarzeń kulturalnych na obszarze LGD z wykorzystaniem zasobów obszaru</a:t>
                      </a:r>
                      <a:endParaRPr lang="pl-PL" sz="20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313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00" y="0"/>
            <a:ext cx="11271330" cy="946484"/>
          </a:xfrm>
        </p:spPr>
        <p:txBody>
          <a:bodyPr>
            <a:noAutofit/>
          </a:bodyPr>
          <a:lstStyle/>
          <a:p>
            <a:pPr lvl="0"/>
            <a:r>
              <a:rPr lang="pl-PL" sz="3600" dirty="0"/>
              <a:t>Wskaźniki produktu w ramach celu szczegółowego 1.1 (cz.2)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043241"/>
              </p:ext>
            </p:extLst>
          </p:nvPr>
        </p:nvGraphicFramePr>
        <p:xfrm>
          <a:off x="152400" y="758061"/>
          <a:ext cx="11831053" cy="5835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7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3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9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Przedsięwzięcia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Wskaźnik produktu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effectLst/>
                        </a:rPr>
                        <a:t>1.1.5. </a:t>
                      </a: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Rozwój kompetencji osób/pracowników sektora turystycznego</a:t>
                      </a:r>
                      <a:endParaRPr lang="pl-PL" sz="20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wydarzeń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2412561977"/>
                  </a:ext>
                </a:extLst>
              </a:tr>
              <a:tr h="10769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effectLst/>
                        </a:rPr>
                        <a:t>1.1.6. </a:t>
                      </a: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Rozwój i promocja obszaru z wykorzystaniem zasobów dziedzictwa kulturowego i/lub naturalnego LGD </a:t>
                      </a:r>
                      <a:endParaRPr lang="pl-PL" sz="20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podmiotów, które otrzymały wsparcie w ramach realizacji LSR  (projekt grantowy)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356966484"/>
                  </a:ext>
                </a:extLst>
              </a:tr>
              <a:tr h="10769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7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podmiotów, które otrzymały wsparcie w ramach realizacji LSR (konkurs)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902804390"/>
                  </a:ext>
                </a:extLst>
              </a:tr>
              <a:tr h="911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effectLst/>
                        </a:rPr>
                        <a:t>1.1.7. </a:t>
                      </a: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Czas na Świętokrzyskie – działania marketingowe</a:t>
                      </a:r>
                      <a:endParaRPr lang="pl-PL" sz="20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zrealizowanych projektów współpracy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362182655"/>
                  </a:ext>
                </a:extLst>
              </a:tr>
              <a:tr h="607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effectLst/>
                        </a:rPr>
                        <a:t>1.1.8. </a:t>
                      </a: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Udział LGD w targach</a:t>
                      </a:r>
                      <a:endParaRPr lang="pl-PL" sz="20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599313278"/>
                  </a:ext>
                </a:extLst>
              </a:tr>
              <a:tr h="497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effectLst/>
                        </a:rPr>
                        <a:t>1.1.9. </a:t>
                      </a:r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Wydawnictwa promocyjne LGD</a:t>
                      </a:r>
                      <a:endParaRPr lang="pl-PL" sz="20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100517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074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6725" y="0"/>
            <a:ext cx="11258550" cy="1325563"/>
          </a:xfrm>
        </p:spPr>
        <p:txBody>
          <a:bodyPr/>
          <a:lstStyle/>
          <a:p>
            <a:pPr lvl="0"/>
            <a:r>
              <a:rPr lang="pl-PL" dirty="0"/>
              <a:t>Wskaźniki rezultatu dla celu szczegółowego 1.2.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93044"/>
              </p:ext>
            </p:extLst>
          </p:nvPr>
        </p:nvGraphicFramePr>
        <p:xfrm>
          <a:off x="666750" y="1080828"/>
          <a:ext cx="10610850" cy="541124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61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1">
                <a:tc>
                  <a:txBody>
                    <a:bodyPr/>
                    <a:lstStyle/>
                    <a:p>
                      <a:pPr algn="l" defTabSz="1793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Cel szczegółowy 1.2.</a:t>
                      </a:r>
                      <a:endParaRPr lang="pl-PL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Pobudzenie przedsiębiorczości wśród mieszkańców</a:t>
                      </a: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2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Liczba nowo utworzonych miejsc pracy (ogółem)</a:t>
                      </a:r>
                      <a:endParaRPr lang="pl-PL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9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uczestników wydarzeń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6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osób uczestniczących w spotkaniach informacyjno-konsultacyjnych</a:t>
                      </a: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668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 ukierunkowanych na innowacje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668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projektów skierowanych do następujących grup docelowych: mieszkańcy, turyści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291152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068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00" y="-114300"/>
            <a:ext cx="10810374" cy="946484"/>
          </a:xfrm>
        </p:spPr>
        <p:txBody>
          <a:bodyPr>
            <a:noAutofit/>
          </a:bodyPr>
          <a:lstStyle/>
          <a:p>
            <a:pPr lvl="0"/>
            <a:r>
              <a:rPr lang="pl-PL" sz="2800" dirty="0"/>
              <a:t>Wskaźniki produktu w ramach celu szczegółowego 1.2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726653"/>
              </p:ext>
            </p:extLst>
          </p:nvPr>
        </p:nvGraphicFramePr>
        <p:xfrm>
          <a:off x="419100" y="571452"/>
          <a:ext cx="11620499" cy="6146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5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5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Przedsięwzięcia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Wskaźnik produktu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1.2.1. Powstanie nowych podmiotów gospodarczych 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utworzeniu nowego przedsiębiorstwa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25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1.2.2. Wydarzenia integrujące branże mające kluczowe znaczenie dla rozwoju obszaru (działalność związana z zakwaterowaniem i usługami gastronomicznymi, kultura, rekreacja i rozrywka, handel hurtowy i detaliczny, działalność organizacji członkowskich)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1.2.3.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Rozwój działalności gospodarczej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rozwoju istniejącego przedsiębiorstwa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</a:rPr>
                        <a:t>1.2.4.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Podniesienie wiedzy mieszkańców o prowadzeniu działalności gospodarczej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spotkań informacyjno-konsultacyjnych LGD z mieszkańcami</a:t>
                      </a: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8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</a:rPr>
                        <a:t>1.2.5.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Kreator przedsiębiorczości 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zrealizowanych projektów współpracy międzynarodowej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318509593"/>
                  </a:ext>
                </a:extLst>
              </a:tr>
              <a:tr h="88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</a:rPr>
                        <a:t>1.2.6.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Powstanie nowych podmiotów gospodarczych prowadzonych przez osoby do 35. roku życia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utworzeniu nowego przedsiębiorstwa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2652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999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6725" y="23229"/>
            <a:ext cx="11258550" cy="1209737"/>
          </a:xfrm>
        </p:spPr>
        <p:txBody>
          <a:bodyPr/>
          <a:lstStyle/>
          <a:p>
            <a:pPr lvl="0"/>
            <a:r>
              <a:rPr lang="pl-PL" dirty="0"/>
              <a:t>Wskaźniki rezultatu dla celu szczegółowego 1.3.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510754"/>
              </p:ext>
            </p:extLst>
          </p:nvPr>
        </p:nvGraphicFramePr>
        <p:xfrm>
          <a:off x="581748" y="944019"/>
          <a:ext cx="11143527" cy="574028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1143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6193">
                <a:tc>
                  <a:txBody>
                    <a:bodyPr/>
                    <a:lstStyle/>
                    <a:p>
                      <a:pPr algn="l" defTabSz="1793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Cel szczegółowy 1.3.</a:t>
                      </a:r>
                      <a:endParaRPr lang="pl-PL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Wsparcie realizacji pasji mieszkańców i turystów</a:t>
                      </a: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5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uczestników wydarzeń</a:t>
                      </a: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osób uczestniczących w spotkaniach informacyjno-konsultacyjnych</a:t>
                      </a: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49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Liczba operacji mających wpływ na ochronę środowiska i/lub przeciwdziałających zmianom klimatu</a:t>
                      </a:r>
                      <a:endParaRPr lang="pl-PL" sz="2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136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projektów skierowanych do następujących grup docelowych: mieszkańcy, młodzież, lokalni liderzy, rolnicy, organizacje pozarządowe, przedsiębiorcy</a:t>
                      </a:r>
                    </a:p>
                  </a:txBody>
                  <a:tcPr marL="65752" marR="65752" marT="0" marB="0" anchor="ctr"/>
                </a:tc>
                <a:extLst>
                  <a:ext uri="{0D108BD9-81ED-4DB2-BD59-A6C34878D82A}">
                    <a16:rowId xmlns:a16="http://schemas.microsoft.com/office/drawing/2014/main" val="3058999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51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2844" y="2807018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pl-PL" dirty="0"/>
              <a:t>4. W jakim stopniu wybierane projekty realizowane w ramach LSR przyczyniają się do osiągnięcia celów LSR i w jakim stopniu przyczyniają się do odpowiadania na potrzeby społeczności z obszaru LGD?</a:t>
            </a:r>
          </a:p>
        </p:txBody>
      </p:sp>
    </p:spTree>
    <p:extLst>
      <p:ext uri="{BB962C8B-B14F-4D97-AF65-F5344CB8AC3E}">
        <p14:creationId xmlns:p14="http://schemas.microsoft.com/office/powerpoint/2010/main" val="1058784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00" y="0"/>
            <a:ext cx="10810374" cy="946484"/>
          </a:xfrm>
        </p:spPr>
        <p:txBody>
          <a:bodyPr>
            <a:noAutofit/>
          </a:bodyPr>
          <a:lstStyle/>
          <a:p>
            <a:pPr lvl="0"/>
            <a:r>
              <a:rPr lang="pl-PL" sz="3200" dirty="0"/>
              <a:t>Wskaźniki produktu w ramach celu szczegółowego 1.3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498760"/>
              </p:ext>
            </p:extLst>
          </p:nvPr>
        </p:nvGraphicFramePr>
        <p:xfrm>
          <a:off x="323850" y="794084"/>
          <a:ext cx="11643561" cy="5911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4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2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8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Przedsięwzięcia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Wskaźnik produktu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1.3.1. Rozwijanie pasji mieszkańców – wyjazd studyjny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1.3.2. Integracja mieszkańców – łączymy ludzi z pasją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1.3.3.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Wydarzenia promujące zdrowy styl życia mieszkańców i turystów – prozdrowotność 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0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</a:rPr>
                        <a:t>1.3.4.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Działania promujące pasje mieszkańców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</a:rPr>
                        <a:t>1.3.5.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Zagospodarowanie czasu wolnego mieszkańcom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godzin zagospodarowanych zajęciami</a:t>
                      </a: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395565548"/>
                  </a:ext>
                </a:extLst>
              </a:tr>
              <a:tr h="572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</a:rPr>
                        <a:t>1.3.6.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Informowanie mieszkańców o potencjale i wydarzeniach na obszarze LGD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spotkań informacyjno-konsultacyjnych LGD z mieszkańcami</a:t>
                      </a: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2042944064"/>
                  </a:ext>
                </a:extLst>
              </a:tr>
              <a:tr h="75484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effectLst/>
                        </a:rPr>
                        <a:t>1.3.7. </a:t>
                      </a:r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Ekologia i ekoturystyka – promocja i wsparcie działań pozytywnie wpływających na ochronę środowiska oraz przeciwdziałających zmianom klimatu</a:t>
                      </a: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1314287889"/>
                  </a:ext>
                </a:extLst>
              </a:tr>
              <a:tr h="92719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>
                        <a:effectLst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zrealizowanych projektów współpracy</a:t>
                      </a:r>
                    </a:p>
                  </a:txBody>
                  <a:tcPr marL="34013" marR="34013" marT="0" marB="0" anchor="ctr"/>
                </a:tc>
                <a:extLst>
                  <a:ext uri="{0D108BD9-81ED-4DB2-BD59-A6C34878D82A}">
                    <a16:rowId xmlns:a16="http://schemas.microsoft.com/office/drawing/2014/main" val="2324352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082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wskaźników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4000" dirty="0"/>
              <a:t>Czy zbierane dane są wiarygodne, a źródła trafne?</a:t>
            </a:r>
          </a:p>
          <a:p>
            <a:pPr>
              <a:lnSpc>
                <a:spcPct val="150000"/>
              </a:lnSpc>
            </a:pPr>
            <a:r>
              <a:rPr lang="pl-PL" sz="4000" dirty="0"/>
              <a:t>Jeśli nie to jakie zmiany można wprowadzić na tym etapie?</a:t>
            </a:r>
          </a:p>
        </p:txBody>
      </p:sp>
    </p:spTree>
    <p:extLst>
      <p:ext uri="{BB962C8B-B14F-4D97-AF65-F5344CB8AC3E}">
        <p14:creationId xmlns:p14="http://schemas.microsoft.com/office/powerpoint/2010/main" val="2470442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2478" y="1696131"/>
            <a:ext cx="10515600" cy="2852737"/>
          </a:xfrm>
        </p:spPr>
        <p:txBody>
          <a:bodyPr/>
          <a:lstStyle/>
          <a:p>
            <a:r>
              <a:rPr lang="pl-PL" dirty="0"/>
              <a:t>3. W jakim stopniu stosowane kryteria wyboru projektów spełniają swoją rolę?</a:t>
            </a:r>
          </a:p>
        </p:txBody>
      </p:sp>
    </p:spTree>
    <p:extLst>
      <p:ext uri="{BB962C8B-B14F-4D97-AF65-F5344CB8AC3E}">
        <p14:creationId xmlns:p14="http://schemas.microsoft.com/office/powerpoint/2010/main" val="1664080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E05AFB-0E09-4D68-A26E-A8D871ADB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506"/>
            <a:ext cx="10515600" cy="793550"/>
          </a:xfrm>
        </p:spPr>
        <p:txBody>
          <a:bodyPr>
            <a:normAutofit/>
          </a:bodyPr>
          <a:lstStyle/>
          <a:p>
            <a:r>
              <a:rPr lang="pl-PL" dirty="0"/>
              <a:t>Kryteria – granty – cz.1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C298D1-4126-4363-80F1-9A65A7850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93056"/>
            <a:ext cx="11148753" cy="5665438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sz="2450" dirty="0"/>
              <a:t>Udział procentowy wnioskowanej kwoty wsparcia w wielkości środków przeznaczonych na konkurs jest równy lub mniejszy od udziału procentowego wskaźnika produktu osiąganego przez zadanie w stosunku do wskaźnika zakładanego do osiągnięcia w ramach konkursu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sz="2450" dirty="0"/>
              <a:t>Udział procentowy wnioskowanej kwoty wsparcia w wielkości środków przeznaczonych na konkurs jest równy lub mniejszy od udziału procentowego osiąganego wskaźnika rezultatu (bezpośrednio wynikającego ze wskaźnika produktu) przez zadanie w stosunku do wskaźnika rezultatu zakładanego do osiągnięcia w ramach konkursu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sz="2450" dirty="0"/>
              <a:t>Zadanie zakłada wykorzystanie rozwiązań innowacyjnych określonych w LSR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pl-PL" sz="2450" dirty="0"/>
              <a:t>W budżecie zadania zaplanowano min. 0,5% środków na działania informujące o przyznaniu wsparcia przez LGD w ramach LSR</a:t>
            </a:r>
          </a:p>
        </p:txBody>
      </p:sp>
    </p:spTree>
    <p:extLst>
      <p:ext uri="{BB962C8B-B14F-4D97-AF65-F5344CB8AC3E}">
        <p14:creationId xmlns:p14="http://schemas.microsoft.com/office/powerpoint/2010/main" val="3898300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E05AFB-0E09-4D68-A26E-A8D871ADB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378"/>
            <a:ext cx="10515600" cy="909928"/>
          </a:xfrm>
        </p:spPr>
        <p:txBody>
          <a:bodyPr>
            <a:normAutofit/>
          </a:bodyPr>
          <a:lstStyle/>
          <a:p>
            <a:r>
              <a:rPr lang="pl-PL" dirty="0"/>
              <a:t>Kryteria – granty – cz.2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C298D1-4126-4363-80F1-9A65A7850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306"/>
            <a:ext cx="10816244" cy="5831694"/>
          </a:xfrm>
        </p:spPr>
        <p:txBody>
          <a:bodyPr>
            <a:noAutofit/>
          </a:bodyPr>
          <a:lstStyle/>
          <a:p>
            <a:pPr marL="531813" indent="-531813">
              <a:lnSpc>
                <a:spcPct val="100000"/>
              </a:lnSpc>
              <a:buFont typeface="+mj-lt"/>
              <a:buAutoNum type="arabicPeriod" startAt="5"/>
            </a:pPr>
            <a:r>
              <a:rPr lang="pl-PL" sz="2400" dirty="0"/>
              <a:t>Udział wkładu własnego w realizację zadania jest większy o 10 punktów procentowych od wymaganego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5"/>
            </a:pPr>
            <a:r>
              <a:rPr lang="pl-PL" sz="2400" dirty="0"/>
              <a:t>Wnioskodawca spełnia 3 z 4 warunków: 1-posiada doświadczenie zgodne z zakresem planowanego zadania, 2- posiada kwalifikacje zgodne z zakresem planowanego zadania, 3- posiada zasoby zgodne z zakresem planowanego zadania, 4 - wykonuje działalność odpowiednią do przedmiotu zadania które </a:t>
            </a:r>
            <a:br>
              <a:rPr lang="pl-PL" sz="2400" dirty="0"/>
            </a:br>
            <a:r>
              <a:rPr lang="pl-PL" sz="2400" dirty="0"/>
              <a:t>chce realizować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5"/>
            </a:pPr>
            <a:r>
              <a:rPr lang="pl-PL" sz="2400" dirty="0"/>
              <a:t>Wnioskodawca na dzień złożenia wniosku prowadzi działalność i/lub ma miejsce zamieszkania na obszarze LSR od co najmniej 12 miesięcy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5"/>
            </a:pPr>
            <a:r>
              <a:rPr lang="pl-PL" sz="2400" dirty="0"/>
              <a:t>Wnioskodawca korzystał z doradztwa prowadzonego przez pracowników LGD i/lub wziął udział w szkoleniu dotyczącym danego Konkursu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5"/>
            </a:pPr>
            <a:r>
              <a:rPr lang="pl-PL" sz="2400" dirty="0"/>
              <a:t>W budżecie zadania zaplanowano min. 50% środków działania w miejscowości zamieszkałej przez mniej niż 5 000 mieszkańców.</a:t>
            </a:r>
          </a:p>
        </p:txBody>
      </p:sp>
    </p:spTree>
    <p:extLst>
      <p:ext uri="{BB962C8B-B14F-4D97-AF65-F5344CB8AC3E}">
        <p14:creationId xmlns:p14="http://schemas.microsoft.com/office/powerpoint/2010/main" val="3497690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36CE09-BABE-44B7-B0DC-695577234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753"/>
            <a:ext cx="10515600" cy="897775"/>
          </a:xfrm>
        </p:spPr>
        <p:txBody>
          <a:bodyPr>
            <a:normAutofit/>
          </a:bodyPr>
          <a:lstStyle/>
          <a:p>
            <a:r>
              <a:rPr lang="pl-PL" sz="3200" dirty="0"/>
              <a:t>Kryteria – podejmowanie i rozwój działalności gospodarczej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F4ACD8-7370-41F6-9704-BEE2F8B4F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7528"/>
            <a:ext cx="11132128" cy="5760719"/>
          </a:xfrm>
        </p:spPr>
        <p:txBody>
          <a:bodyPr>
            <a:normAutofit/>
          </a:bodyPr>
          <a:lstStyle/>
          <a:p>
            <a:r>
              <a:rPr lang="pl-PL" dirty="0"/>
              <a:t>W budżecie operacji zaplanowano min. 5% środków na działania mające wpływ na ochronę środowiska i/lub przeciwdziałające zmianom klimatu</a:t>
            </a:r>
          </a:p>
          <a:p>
            <a:r>
              <a:rPr lang="pl-PL" dirty="0"/>
              <a:t>Wnioskodawca podejmie działalność w branży strategicznej dla rozwoju obszaru LSR zgodnie z nr sekcji PKD wskazanym w LSR.</a:t>
            </a:r>
          </a:p>
          <a:p>
            <a:r>
              <a:rPr lang="pl-PL" dirty="0"/>
              <a:t>Operacja zakłada utworzenie więcej niż 1 miejsca pracy w przeliczeniu na pełne etaty średnioroczne</a:t>
            </a:r>
          </a:p>
          <a:p>
            <a:r>
              <a:rPr lang="pl-PL" dirty="0"/>
              <a:t>Koszt utworzenia 1 miejsca pracy jest niższy od średniego kosztu dla wszystkich operacji poddany ocenie wg kryteriów wyboru</a:t>
            </a:r>
          </a:p>
          <a:p>
            <a:r>
              <a:rPr lang="pl-PL" i="1" dirty="0"/>
              <a:t>Dla Premii na założenie działalności</a:t>
            </a:r>
            <a:r>
              <a:rPr lang="pl-PL" dirty="0"/>
              <a:t>: </a:t>
            </a:r>
          </a:p>
          <a:p>
            <a:pPr lvl="1"/>
            <a:r>
              <a:rPr lang="pl-PL" dirty="0"/>
              <a:t>Wnioskodawca spełnia 2 z 3 warunków: posiada doświadczenie/posiada kwalifikacje/posiada zasoby odpowiednie do przedmiotu operacji, którą chce realizować</a:t>
            </a:r>
          </a:p>
          <a:p>
            <a:pPr lvl="1"/>
            <a:r>
              <a:rPr lang="pl-PL" dirty="0"/>
              <a:t>Wnioskodawca jest osobą należącą do grupy </a:t>
            </a:r>
            <a:r>
              <a:rPr lang="pl-PL" dirty="0" err="1"/>
              <a:t>defaworyzowanej</a:t>
            </a:r>
            <a:r>
              <a:rPr lang="pl-PL" dirty="0"/>
              <a:t> określonej w LSR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4371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2D75CF-EB32-4E02-BD44-49E83C32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496"/>
            <a:ext cx="10515600" cy="1325563"/>
          </a:xfrm>
        </p:spPr>
        <p:txBody>
          <a:bodyPr/>
          <a:lstStyle/>
          <a:p>
            <a:r>
              <a:rPr lang="pl-PL" dirty="0"/>
              <a:t>Kryteria – rozwój infrastruktury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D8D8D2-6523-4902-8E50-03DFA0F52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059"/>
            <a:ext cx="10515600" cy="4710112"/>
          </a:xfrm>
        </p:spPr>
        <p:txBody>
          <a:bodyPr>
            <a:normAutofit/>
          </a:bodyPr>
          <a:lstStyle/>
          <a:p>
            <a:r>
              <a:rPr lang="pl-PL" sz="4000" dirty="0"/>
              <a:t>Operacja pozwala prawomocne pozwolenie na budowę lub prawomocne zgłoszenie robót budowlanych lub operacja nie wiąże się z koniecznością uzyskania pozwolenia na budowę lub zgłoszenia robót budowlanych</a:t>
            </a:r>
          </a:p>
          <a:p>
            <a:r>
              <a:rPr lang="pl-PL" sz="4000" dirty="0"/>
              <a:t>Wybudowana/przebudowana/zmodernizowana infrastruktura będzie przystosowana do obsługi co najmniej 5 000 osób rocznie</a:t>
            </a:r>
          </a:p>
        </p:txBody>
      </p:sp>
    </p:spTree>
    <p:extLst>
      <p:ext uri="{BB962C8B-B14F-4D97-AF65-F5344CB8AC3E}">
        <p14:creationId xmlns:p14="http://schemas.microsoft.com/office/powerpoint/2010/main" val="3540879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Czy są jednoznaczne, obiektywne, czy pozwalają wybrać najlepsze wnioski?</a:t>
            </a:r>
          </a:p>
          <a:p>
            <a:r>
              <a:rPr lang="pl-PL" sz="3600" dirty="0"/>
              <a:t>Czy wnioskodawcy zgłaszają wątpliwości odnośnie kryteriów, jakie?</a:t>
            </a:r>
          </a:p>
          <a:p>
            <a:r>
              <a:rPr lang="pl-PL" sz="3600" dirty="0"/>
              <a:t>Co można zrobić, żeby poprawić katalog kryteriów?</a:t>
            </a:r>
          </a:p>
        </p:txBody>
      </p:sp>
    </p:spTree>
    <p:extLst>
      <p:ext uri="{BB962C8B-B14F-4D97-AF65-F5344CB8AC3E}">
        <p14:creationId xmlns:p14="http://schemas.microsoft.com/office/powerpoint/2010/main" val="4144971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1. Czy realizacja finansowa i rzeczowa LSR przebiegała zgodnie z planem i można ją uznać za zadowalającą?</a:t>
            </a:r>
          </a:p>
        </p:txBody>
      </p:sp>
    </p:spTree>
    <p:extLst>
      <p:ext uri="{BB962C8B-B14F-4D97-AF65-F5344CB8AC3E}">
        <p14:creationId xmlns:p14="http://schemas.microsoft.com/office/powerpoint/2010/main" val="1737210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0"/>
            <a:ext cx="11582399" cy="1091710"/>
          </a:xfrm>
        </p:spPr>
        <p:txBody>
          <a:bodyPr>
            <a:normAutofit/>
          </a:bodyPr>
          <a:lstStyle/>
          <a:p>
            <a:r>
              <a:rPr lang="pl-PL" sz="3600" dirty="0"/>
              <a:t>Realizacja LSR – wskaźniki produktu w ramach celu 1.1. (cz.1.)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863648"/>
              </p:ext>
            </p:extLst>
          </p:nvPr>
        </p:nvGraphicFramePr>
        <p:xfrm>
          <a:off x="304800" y="853874"/>
          <a:ext cx="11582399" cy="5809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5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6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86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 err="1">
                          <a:effectLst/>
                        </a:rPr>
                        <a:t>Przedsię</a:t>
                      </a:r>
                      <a:r>
                        <a:rPr lang="pl-PL" sz="2400" kern="1200" dirty="0">
                          <a:effectLst/>
                        </a:rPr>
                        <a:t>-wzięcie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effectLst/>
                        </a:rPr>
                        <a:t>Wskaźnik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effectLst/>
                        </a:rPr>
                        <a:t>Wartość docelowa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effectLst/>
                        </a:rPr>
                        <a:t>Łączna realizacja – stan na 01.12.2021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przeprowadzonych inwentaryzacji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309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1.1.2.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nowych lub zmodernizowanych obiektów infrastruktury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Konkurs - 23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52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Operacja własna - 1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8157797"/>
                  </a:ext>
                </a:extLst>
              </a:tr>
              <a:tr h="60730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Liczna zrealizowanych projektów współpracy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5950157"/>
                  </a:ext>
                </a:extLst>
              </a:tr>
              <a:tr h="759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rozwoju istniejącego przedsiębiorstwa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52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64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l-PL" dirty="0"/>
              <a:t>Podsumowanie diagnozy w LSR – cz.1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75934"/>
            <a:ext cx="10915996" cy="537449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pl-PL" sz="3600" dirty="0"/>
              <a:t>Obszar LGD wyludnia się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pl-PL" sz="3600" dirty="0"/>
              <a:t>Grupą objętą wsparciem powinny być osoby młode, należy przeciwdziałać ich odpływowi z obszaru LGD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pl-PL" sz="3600" dirty="0"/>
              <a:t>Problemem obszaru jest niedostateczny rozwój gospodarki – niska przedsiębiorczość mieszkańców i niewielka atrakcyjność inwestycyjna. Powoduje to ubożenie mieszkańców i utrzymywanie się wysokich wskaźników bezrobocia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pl-PL" sz="3600" dirty="0"/>
              <a:t>Należy w większym stopniu wykorzystywać zasoby dziedzictwa przyrodniczego i kulturowego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pl-PL" sz="3600" dirty="0"/>
              <a:t>Potrzebna jest promocja obszaru – turystyka, produkty lokalne</a:t>
            </a:r>
          </a:p>
        </p:txBody>
      </p:sp>
    </p:spTree>
    <p:extLst>
      <p:ext uri="{BB962C8B-B14F-4D97-AF65-F5344CB8AC3E}">
        <p14:creationId xmlns:p14="http://schemas.microsoft.com/office/powerpoint/2010/main" val="3688852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0"/>
            <a:ext cx="11582399" cy="1091710"/>
          </a:xfrm>
        </p:spPr>
        <p:txBody>
          <a:bodyPr>
            <a:normAutofit/>
          </a:bodyPr>
          <a:lstStyle/>
          <a:p>
            <a:r>
              <a:rPr lang="pl-PL" sz="3600" dirty="0"/>
              <a:t>Realizacja LSR – wskaźniki produktu w ramach celu 1.1. (cz.2)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306107"/>
              </p:ext>
            </p:extLst>
          </p:nvPr>
        </p:nvGraphicFramePr>
        <p:xfrm>
          <a:off x="304799" y="853872"/>
          <a:ext cx="11582399" cy="580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5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72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 err="1">
                          <a:effectLst/>
                        </a:rPr>
                        <a:t>Przedsię</a:t>
                      </a:r>
                      <a:r>
                        <a:rPr lang="pl-PL" sz="2400" kern="1200" dirty="0">
                          <a:effectLst/>
                        </a:rPr>
                        <a:t>-wzięcie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effectLst/>
                        </a:rPr>
                        <a:t>Wskaźnik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effectLst/>
                        </a:rPr>
                        <a:t>Wartość docelowa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effectLst/>
                        </a:rPr>
                        <a:t>Łączna realizacja – stan na 01.12.2021</a:t>
                      </a:r>
                      <a:endParaRPr lang="pl-P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wydarzeń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86248581"/>
                  </a:ext>
                </a:extLst>
              </a:tr>
              <a:tr h="39387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1.1.6.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podmiotów, które otrzymały wsparcie w ramach realizacji LSR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Konkurs - 5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9492891"/>
                  </a:ext>
                </a:extLst>
              </a:tr>
              <a:tr h="3938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Grant - 15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7769950"/>
                  </a:ext>
                </a:extLst>
              </a:tr>
              <a:tr h="7499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zrealizowanych projektów współpracy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2475316"/>
                  </a:ext>
                </a:extLst>
              </a:tr>
              <a:tr h="731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1.1.8.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1970801"/>
                  </a:ext>
                </a:extLst>
              </a:tr>
              <a:tr h="1129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1.1.9.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8115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6884" y="-117475"/>
            <a:ext cx="11582399" cy="1325563"/>
          </a:xfrm>
        </p:spPr>
        <p:txBody>
          <a:bodyPr>
            <a:normAutofit/>
          </a:bodyPr>
          <a:lstStyle/>
          <a:p>
            <a:r>
              <a:rPr lang="pl-PL" sz="3600" dirty="0"/>
              <a:t>Realizacja LSR – wskaźniki produktu w ramach celu 1.2.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611696"/>
              </p:ext>
            </p:extLst>
          </p:nvPr>
        </p:nvGraphicFramePr>
        <p:xfrm>
          <a:off x="336884" y="794335"/>
          <a:ext cx="11582399" cy="5938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8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3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72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 err="1">
                          <a:effectLst/>
                        </a:rPr>
                        <a:t>Przedsię</a:t>
                      </a:r>
                      <a:r>
                        <a:rPr lang="pl-PL" sz="2300" kern="1200" dirty="0">
                          <a:effectLst/>
                        </a:rPr>
                        <a:t>-wzięcie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>
                          <a:effectLst/>
                        </a:rPr>
                        <a:t>Wskaźnik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>
                          <a:effectLst/>
                        </a:rPr>
                        <a:t>Wartość docelowa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>
                          <a:effectLst/>
                        </a:rPr>
                        <a:t>Łączna realizacja </a:t>
                      </a:r>
                      <a:r>
                        <a:rPr lang="pl-PL" sz="2400" kern="1200" dirty="0">
                          <a:effectLst/>
                        </a:rPr>
                        <a:t>– stan na 01.12.2021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1.2.1.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utworzeniu nowego przedsiębiorstwa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526369"/>
                  </a:ext>
                </a:extLst>
              </a:tr>
              <a:tr h="743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1.2.2.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86248581"/>
                  </a:ext>
                </a:extLst>
              </a:tr>
              <a:tr h="743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1.2.3.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rozwoju istniejącego przedsiębiorstwa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9492891"/>
                  </a:ext>
                </a:extLst>
              </a:tr>
              <a:tr h="743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1.2.4.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spotkań informacyjno-konsultacyjnych LGD z mieszkańcami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2475316"/>
                  </a:ext>
                </a:extLst>
              </a:tr>
              <a:tr h="743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1.2.5.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zrealizowanych projektów współpracy międzynarodowej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1970801"/>
                  </a:ext>
                </a:extLst>
              </a:tr>
              <a:tr h="599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1.2.6.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operacji polegających na utworzeniu nowego przedsiębiorstwa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1311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6884" y="-201696"/>
            <a:ext cx="11582399" cy="1325563"/>
          </a:xfrm>
        </p:spPr>
        <p:txBody>
          <a:bodyPr>
            <a:normAutofit/>
          </a:bodyPr>
          <a:lstStyle/>
          <a:p>
            <a:r>
              <a:rPr lang="pl-PL" sz="3600" dirty="0"/>
              <a:t>Realizacja LSR – wskaźniki produktu w ramach celu 1.3.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547915"/>
              </p:ext>
            </p:extLst>
          </p:nvPr>
        </p:nvGraphicFramePr>
        <p:xfrm>
          <a:off x="445168" y="794335"/>
          <a:ext cx="11474115" cy="589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6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96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5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 err="1">
                          <a:effectLst/>
                        </a:rPr>
                        <a:t>Przedsię</a:t>
                      </a:r>
                      <a:r>
                        <a:rPr lang="pl-PL" sz="2300" kern="1200" dirty="0">
                          <a:effectLst/>
                        </a:rPr>
                        <a:t>-wzięcie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>
                          <a:effectLst/>
                        </a:rPr>
                        <a:t>Wskaźnik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>
                          <a:effectLst/>
                        </a:rPr>
                        <a:t>Wartość docelowa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kern="1200" dirty="0">
                          <a:effectLst/>
                        </a:rPr>
                        <a:t>Łączna realizacja </a:t>
                      </a:r>
                      <a:r>
                        <a:rPr lang="pl-PL" sz="2400" kern="1200" dirty="0">
                          <a:effectLst/>
                        </a:rPr>
                        <a:t>– stan na 01.12.2021</a:t>
                      </a:r>
                      <a:endParaRPr lang="pl-PL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1.3.1.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1.3.2.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1.3.3.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1.3.4.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526369"/>
                  </a:ext>
                </a:extLst>
              </a:tr>
              <a:tr h="416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1.3.5.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godzin zagospodarowanych zajęciami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3000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3845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86248581"/>
                  </a:ext>
                </a:extLst>
              </a:tr>
              <a:tr h="743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1.3.6.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spotkań informacyjno-konsultacyjnych LGD z mieszkańcami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9492891"/>
                  </a:ext>
                </a:extLst>
              </a:tr>
              <a:tr h="74320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1.3.7.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Liczba wydarzeń (projekt grantowy)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2475316"/>
                  </a:ext>
                </a:extLst>
              </a:tr>
              <a:tr h="74320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zrealizowanych projektów współpracy</a:t>
                      </a:r>
                    </a:p>
                  </a:txBody>
                  <a:tcPr marL="34013" marR="34013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167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7120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55A5D1-F765-4105-BF35-196FC75BC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36" y="28699"/>
            <a:ext cx="10515600" cy="916230"/>
          </a:xfrm>
        </p:spPr>
        <p:txBody>
          <a:bodyPr>
            <a:normAutofit/>
          </a:bodyPr>
          <a:lstStyle/>
          <a:p>
            <a:r>
              <a:rPr lang="pl-PL" sz="4000" dirty="0"/>
              <a:t>Realizacja planu działania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4BE4957-A2B8-48E4-A75A-A84E19AF25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396491"/>
              </p:ext>
            </p:extLst>
          </p:nvPr>
        </p:nvGraphicFramePr>
        <p:xfrm>
          <a:off x="349136" y="766848"/>
          <a:ext cx="11584362" cy="6042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98501">
                  <a:extLst>
                    <a:ext uri="{9D8B030D-6E8A-4147-A177-3AD203B41FA5}">
                      <a16:colId xmlns:a16="http://schemas.microsoft.com/office/drawing/2014/main" val="1639179926"/>
                    </a:ext>
                  </a:extLst>
                </a:gridCol>
                <a:gridCol w="958529">
                  <a:extLst>
                    <a:ext uri="{9D8B030D-6E8A-4147-A177-3AD203B41FA5}">
                      <a16:colId xmlns:a16="http://schemas.microsoft.com/office/drawing/2014/main" val="3039705986"/>
                    </a:ext>
                  </a:extLst>
                </a:gridCol>
                <a:gridCol w="1043106">
                  <a:extLst>
                    <a:ext uri="{9D8B030D-6E8A-4147-A177-3AD203B41FA5}">
                      <a16:colId xmlns:a16="http://schemas.microsoft.com/office/drawing/2014/main" val="2590204342"/>
                    </a:ext>
                  </a:extLst>
                </a:gridCol>
                <a:gridCol w="939734">
                  <a:extLst>
                    <a:ext uri="{9D8B030D-6E8A-4147-A177-3AD203B41FA5}">
                      <a16:colId xmlns:a16="http://schemas.microsoft.com/office/drawing/2014/main" val="3770987431"/>
                    </a:ext>
                  </a:extLst>
                </a:gridCol>
                <a:gridCol w="939734">
                  <a:extLst>
                    <a:ext uri="{9D8B030D-6E8A-4147-A177-3AD203B41FA5}">
                      <a16:colId xmlns:a16="http://schemas.microsoft.com/office/drawing/2014/main" val="2749942958"/>
                    </a:ext>
                  </a:extLst>
                </a:gridCol>
                <a:gridCol w="939734">
                  <a:extLst>
                    <a:ext uri="{9D8B030D-6E8A-4147-A177-3AD203B41FA5}">
                      <a16:colId xmlns:a16="http://schemas.microsoft.com/office/drawing/2014/main" val="1029311449"/>
                    </a:ext>
                  </a:extLst>
                </a:gridCol>
                <a:gridCol w="939734">
                  <a:extLst>
                    <a:ext uri="{9D8B030D-6E8A-4147-A177-3AD203B41FA5}">
                      <a16:colId xmlns:a16="http://schemas.microsoft.com/office/drawing/2014/main" val="1665554680"/>
                    </a:ext>
                  </a:extLst>
                </a:gridCol>
                <a:gridCol w="1125290">
                  <a:extLst>
                    <a:ext uri="{9D8B030D-6E8A-4147-A177-3AD203B41FA5}">
                      <a16:colId xmlns:a16="http://schemas.microsoft.com/office/drawing/2014/main" val="2341249907"/>
                    </a:ext>
                  </a:extLst>
                </a:gridCol>
              </a:tblGrid>
              <a:tr h="443460">
                <a:tc gridSpan="8">
                  <a:txBody>
                    <a:bodyPr/>
                    <a:lstStyle/>
                    <a:p>
                      <a:pPr marL="84138" indent="0" algn="ctr" fontAlgn="b"/>
                      <a:r>
                        <a:rPr lang="pl-PL" sz="2000" b="1" u="none" strike="noStrike" dirty="0">
                          <a:effectLst/>
                          <a:latin typeface="+mn-lt"/>
                        </a:rPr>
                        <a:t>Rozwój działalności gospodarczej, infrastruktura i premia na założenie działalności gospodarczej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4138" indent="0" algn="ctr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2340297"/>
                  </a:ext>
                </a:extLst>
              </a:tr>
              <a:tr h="58220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pl-PL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pl-PL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pl-PL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2016-2021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0795963"/>
                  </a:ext>
                </a:extLst>
              </a:tr>
              <a:tr h="599592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Wybrane operacje mieszczące się w limicie środków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pl-PL" sz="2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30</a:t>
                      </a:r>
                      <a:endParaRPr lang="pl-PL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>
                          <a:effectLst/>
                          <a:latin typeface="+mn-lt"/>
                        </a:rPr>
                        <a:t>0</a:t>
                      </a:r>
                      <a:endParaRPr lang="pl-PL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n-lt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53469963"/>
                  </a:ext>
                </a:extLst>
              </a:tr>
              <a:tr h="39972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Podpisane umowy z ŚBRR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pl-PL" sz="2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32</a:t>
                      </a:r>
                      <a:endParaRPr lang="pl-PL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9</a:t>
                      </a:r>
                      <a:endParaRPr lang="pl-PL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89153959"/>
                  </a:ext>
                </a:extLst>
              </a:tr>
              <a:tr h="291102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Rozliczone operacje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pl-PL" sz="2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pl-PL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21</a:t>
                      </a:r>
                      <a:endParaRPr lang="pl-PL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11189836"/>
                  </a:ext>
                </a:extLst>
              </a:tr>
              <a:tr h="291102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Rezygnacje w ŚBRR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pl-PL" sz="2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pl-PL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pl-PL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0546448"/>
                  </a:ext>
                </a:extLst>
              </a:tr>
              <a:tr h="291102">
                <a:tc gridSpan="8">
                  <a:txBody>
                    <a:bodyPr/>
                    <a:lstStyle/>
                    <a:p>
                      <a:pPr marL="84138" indent="0" algn="ctr" fontAlgn="ctr"/>
                      <a:r>
                        <a:rPr lang="pl-PL" sz="2000" b="1" u="none" strike="noStrike" dirty="0">
                          <a:effectLst/>
                          <a:latin typeface="+mn-lt"/>
                        </a:rPr>
                        <a:t>Granty 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4138" indent="0" algn="ctr" fontAlgn="ctr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7299564"/>
                  </a:ext>
                </a:extLst>
              </a:tr>
              <a:tr h="599592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Wybrane operacje mieszczące się w limicie środków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  <a:latin typeface="+mn-lt"/>
                        </a:rPr>
                        <a:t>41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  <a:latin typeface="+mn-lt"/>
                        </a:rPr>
                        <a:t>0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4349514"/>
                  </a:ext>
                </a:extLst>
              </a:tr>
              <a:tr h="39972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Podpisane umowy z </a:t>
                      </a:r>
                      <a:r>
                        <a:rPr lang="pl-PL" sz="2000" u="none" strike="noStrike" dirty="0" err="1">
                          <a:effectLst/>
                          <a:latin typeface="+mn-lt"/>
                        </a:rPr>
                        <a:t>Grantobiorcami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  <a:latin typeface="+mn-lt"/>
                        </a:rPr>
                        <a:t>11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  <a:latin typeface="+mn-lt"/>
                        </a:rPr>
                        <a:t>41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0066771"/>
                  </a:ext>
                </a:extLst>
              </a:tr>
              <a:tr h="39972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Rozliczone operacje w LGD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26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3440584"/>
                  </a:ext>
                </a:extLst>
              </a:tr>
              <a:tr h="370275">
                <a:tc gridSpan="8">
                  <a:txBody>
                    <a:bodyPr/>
                    <a:lstStyle/>
                    <a:p>
                      <a:pPr marL="84138" indent="0" algn="ctr" fontAlgn="ctr"/>
                      <a:r>
                        <a:rPr lang="pl-PL" sz="2000" b="1" u="none" strike="noStrike" dirty="0">
                          <a:effectLst/>
                          <a:latin typeface="+mn-lt"/>
                        </a:rPr>
                        <a:t>Operacje Własne LGD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4138" indent="0" algn="ctr" fontAlgn="ctr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9384429"/>
                  </a:ext>
                </a:extLst>
              </a:tr>
              <a:tr h="599592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Wybrane operacje mieszczące się w limicie środków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  <a:latin typeface="+mn-lt"/>
                        </a:rPr>
                        <a:t>1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  <a:latin typeface="+mn-lt"/>
                        </a:rPr>
                        <a:t>0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0383374"/>
                  </a:ext>
                </a:extLst>
              </a:tr>
              <a:tr h="39972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Podpisane umowy z ŚBRR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  <a:latin typeface="+mn-lt"/>
                        </a:rPr>
                        <a:t>0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  <a:latin typeface="+mn-lt"/>
                        </a:rPr>
                        <a:t>1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  <a:latin typeface="+mn-lt"/>
                        </a:rPr>
                        <a:t>1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7104238"/>
                  </a:ext>
                </a:extLst>
              </a:tr>
              <a:tr h="291102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Rozliczone operacje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4141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6008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0025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>Czy realizacja finansowa i rzeczowa LSR przebiegała zgodnie z planem i można ją uznać za zadowalającą?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r>
              <a:rPr lang="pl-PL" sz="3600" dirty="0"/>
              <a:t>Jeżeli nie to czy poziom realizacji może negatywnie wpłynąć na realizację celów LSR?</a:t>
            </a:r>
          </a:p>
          <a:p>
            <a:r>
              <a:rPr lang="pl-PL" sz="3600" dirty="0"/>
              <a:t>Jakie można wskazać przyczyny odstępstw od planu?</a:t>
            </a:r>
          </a:p>
          <a:p>
            <a:r>
              <a:rPr lang="pl-PL" sz="3600" dirty="0"/>
              <a:t>Jakie działania można podjąć, by uniknąć ich w kolejnym roku?</a:t>
            </a:r>
          </a:p>
        </p:txBody>
      </p:sp>
    </p:spTree>
    <p:extLst>
      <p:ext uri="{BB962C8B-B14F-4D97-AF65-F5344CB8AC3E}">
        <p14:creationId xmlns:p14="http://schemas.microsoft.com/office/powerpoint/2010/main" val="16096714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6. Czy procedury naboru wyboru i realizacji projektów są przyjazne dla beneficjentów?</a:t>
            </a:r>
          </a:p>
        </p:txBody>
      </p:sp>
    </p:spTree>
    <p:extLst>
      <p:ext uri="{BB962C8B-B14F-4D97-AF65-F5344CB8AC3E}">
        <p14:creationId xmlns:p14="http://schemas.microsoft.com/office/powerpoint/2010/main" val="38528340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Konkursy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9188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6B049B01-9C5D-4926-BCC6-0A37AC5BD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171" y="0"/>
            <a:ext cx="87283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369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Granty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042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711E5AB-DDF2-42B2-BCAB-F59755CFA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298" y="66044"/>
            <a:ext cx="8744989" cy="679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28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25563"/>
          </a:xfrm>
        </p:spPr>
        <p:txBody>
          <a:bodyPr/>
          <a:lstStyle/>
          <a:p>
            <a:r>
              <a:rPr lang="pl-PL" dirty="0"/>
              <a:t>Podsumowanie diagnozy w LSR – cz.2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53331"/>
            <a:ext cx="10666615" cy="5164094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6"/>
            </a:pPr>
            <a:r>
              <a:rPr lang="pl-PL" sz="3200" dirty="0"/>
              <a:t>Mocną stroną obszaru LGD jest położenie pomiędzy dużymi ośrodkami miejskimi a także zróżnicowanie i bogactwo zasobów przyrodniczych i kulturowych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6"/>
            </a:pPr>
            <a:r>
              <a:rPr lang="pl-PL" sz="3200" dirty="0"/>
              <a:t>Należy wspierać rozwój kapitału społecznego poprzez działania integrujące i wzmacniające tożsamość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6"/>
            </a:pPr>
            <a:r>
              <a:rPr lang="pl-PL" sz="3200" dirty="0"/>
              <a:t>Warto wspierać rozwój następujących branż gospodarki: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pl-PL" sz="2800" dirty="0"/>
              <a:t>Działalność związana z zakwaterowaniem i usługami gastronomicznymi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pl-PL" sz="2800" dirty="0"/>
              <a:t>Kultura, rozrywka i rekreacja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pl-PL" sz="2800" dirty="0"/>
              <a:t>Handel detaliczny i hurtowy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pl-PL" sz="2800" dirty="0"/>
              <a:t>Działalność organizacji członkowskich</a:t>
            </a:r>
          </a:p>
        </p:txBody>
      </p:sp>
    </p:spTree>
    <p:extLst>
      <p:ext uri="{BB962C8B-B14F-4D97-AF65-F5344CB8AC3E}">
        <p14:creationId xmlns:p14="http://schemas.microsoft.com/office/powerpoint/2010/main" val="397240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Procedury naboru i realizacji projektów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Jakie zmiany można wprowadzić w procedurach na tym etapie by podnieść ich użyteczność?</a:t>
            </a:r>
          </a:p>
        </p:txBody>
      </p:sp>
    </p:spTree>
    <p:extLst>
      <p:ext uri="{BB962C8B-B14F-4D97-AF65-F5344CB8AC3E}">
        <p14:creationId xmlns:p14="http://schemas.microsoft.com/office/powerpoint/2010/main" val="1654752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6353" y="2284503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pl-PL" dirty="0"/>
              <a:t>7. Jaka jest skuteczność działania biura LGD (działań animacyjnych, informacyjno-promocyjnych, doradczych)?</a:t>
            </a:r>
          </a:p>
        </p:txBody>
      </p:sp>
    </p:spTree>
    <p:extLst>
      <p:ext uri="{BB962C8B-B14F-4D97-AF65-F5344CB8AC3E}">
        <p14:creationId xmlns:p14="http://schemas.microsoft.com/office/powerpoint/2010/main" val="34020517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841C5D-F9FB-4F48-A80E-E055AF4D8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Działania komunikacyjne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104FE4-D3A1-482F-8B82-F57B63A0A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76225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3CC117-491B-4914-994F-A3340D58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Realizacja planu komunikacji – cele działań komunikacyjnych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579A09-CA4A-4663-908F-C368AADE0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790"/>
            <a:ext cx="10515600" cy="4805392"/>
          </a:xfrm>
        </p:spPr>
        <p:txBody>
          <a:bodyPr>
            <a:normAutofit fontScale="92500"/>
          </a:bodyPr>
          <a:lstStyle/>
          <a:p>
            <a:r>
              <a:rPr lang="pl-PL" sz="3600" dirty="0"/>
              <a:t>Poinformowanie o rozpoczęciu realizacji LSR, planowanych działaniach i możliwościach dofinansowania</a:t>
            </a:r>
          </a:p>
          <a:p>
            <a:r>
              <a:rPr lang="pl-PL" sz="3600" dirty="0"/>
              <a:t>Podsumowanie dotychczas zrealizowanych działań oraz przedstawienie działań planowanych</a:t>
            </a:r>
          </a:p>
          <a:p>
            <a:r>
              <a:rPr lang="pl-PL" sz="3600" dirty="0"/>
              <a:t>Podsumowanie realizacji LSR</a:t>
            </a:r>
          </a:p>
          <a:p>
            <a:r>
              <a:rPr lang="pl-PL" sz="3600" dirty="0"/>
              <a:t>Poinformowanie o planowanym konkursie</a:t>
            </a:r>
          </a:p>
          <a:p>
            <a:r>
              <a:rPr lang="pl-PL" sz="3600" dirty="0"/>
              <a:t>Poinformowanie o wynikach konkursu</a:t>
            </a:r>
          </a:p>
          <a:p>
            <a:r>
              <a:rPr lang="pl-PL" sz="3600" dirty="0"/>
              <a:t>Poinformowanie o planowanych i dokonanych zmianach</a:t>
            </a:r>
          </a:p>
        </p:txBody>
      </p:sp>
    </p:spTree>
    <p:extLst>
      <p:ext uri="{BB962C8B-B14F-4D97-AF65-F5344CB8AC3E}">
        <p14:creationId xmlns:p14="http://schemas.microsoft.com/office/powerpoint/2010/main" val="12136668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993507FD-DD2F-4736-8CD0-F271761C2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343574"/>
              </p:ext>
            </p:extLst>
          </p:nvPr>
        </p:nvGraphicFramePr>
        <p:xfrm>
          <a:off x="160712" y="80284"/>
          <a:ext cx="11870576" cy="6697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91786">
                  <a:extLst>
                    <a:ext uri="{9D8B030D-6E8A-4147-A177-3AD203B41FA5}">
                      <a16:colId xmlns:a16="http://schemas.microsoft.com/office/drawing/2014/main" val="402905908"/>
                    </a:ext>
                  </a:extLst>
                </a:gridCol>
                <a:gridCol w="3057833">
                  <a:extLst>
                    <a:ext uri="{9D8B030D-6E8A-4147-A177-3AD203B41FA5}">
                      <a16:colId xmlns:a16="http://schemas.microsoft.com/office/drawing/2014/main" val="3127592810"/>
                    </a:ext>
                  </a:extLst>
                </a:gridCol>
                <a:gridCol w="756927">
                  <a:extLst>
                    <a:ext uri="{9D8B030D-6E8A-4147-A177-3AD203B41FA5}">
                      <a16:colId xmlns:a16="http://schemas.microsoft.com/office/drawing/2014/main" val="1740060849"/>
                    </a:ext>
                  </a:extLst>
                </a:gridCol>
                <a:gridCol w="1064030">
                  <a:extLst>
                    <a:ext uri="{9D8B030D-6E8A-4147-A177-3AD203B41FA5}">
                      <a16:colId xmlns:a16="http://schemas.microsoft.com/office/drawing/2014/main" val="463473443"/>
                    </a:ext>
                  </a:extLst>
                </a:gridCol>
              </a:tblGrid>
              <a:tr h="783792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Działanie komunikacyjne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Zadania i wskaźniki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Suma </a:t>
                      </a:r>
                      <a:b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2016-2021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Wskaźnik 2021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3276971"/>
                  </a:ext>
                </a:extLst>
              </a:tr>
              <a:tr h="964982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Ogłoszenia na tablicach informacyjnych w siedzibach instytucji użyteczności publicznej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instytucji, w których umieszczono ogłoszenie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4973840"/>
                  </a:ext>
                </a:extLst>
              </a:tr>
              <a:tr h="783792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Ogłoszenia na tablicach informacyjnych w sołectwach obszaru LGD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sołectw, w których umieszczono ogłoszenie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67177623"/>
                  </a:ext>
                </a:extLst>
              </a:tr>
              <a:tr h="783792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Artykuły na stronie internetowej LGD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wejść na stronę internetową z artykułem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21694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2646884"/>
                  </a:ext>
                </a:extLst>
              </a:tr>
              <a:tr h="964982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Artykuły na stronach internetowych urzędów gmin z linkiem do www LGD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zamieszczonych artykułów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4051196"/>
                  </a:ext>
                </a:extLst>
              </a:tr>
              <a:tr h="1130048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Artykuły na profilu LGD i na portalu społecznościowym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osób, które zobaczyły artykuł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25511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2418801"/>
                  </a:ext>
                </a:extLst>
              </a:tr>
              <a:tr h="1155436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Wysyłka bezadresowa do gospodarstw domowych i podmiotów z obszaru LGD.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kampanii wysyłkowych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6295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4815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5861D27-468B-44F4-9153-6A5C3A9AD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243994"/>
              </p:ext>
            </p:extLst>
          </p:nvPr>
        </p:nvGraphicFramePr>
        <p:xfrm>
          <a:off x="242455" y="76477"/>
          <a:ext cx="11707090" cy="6705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5996">
                  <a:extLst>
                    <a:ext uri="{9D8B030D-6E8A-4147-A177-3AD203B41FA5}">
                      <a16:colId xmlns:a16="http://schemas.microsoft.com/office/drawing/2014/main" val="110622245"/>
                    </a:ext>
                  </a:extLst>
                </a:gridCol>
                <a:gridCol w="2344189">
                  <a:extLst>
                    <a:ext uri="{9D8B030D-6E8A-4147-A177-3AD203B41FA5}">
                      <a16:colId xmlns:a16="http://schemas.microsoft.com/office/drawing/2014/main" val="1392574214"/>
                    </a:ext>
                  </a:extLst>
                </a:gridCol>
                <a:gridCol w="1197033">
                  <a:extLst>
                    <a:ext uri="{9D8B030D-6E8A-4147-A177-3AD203B41FA5}">
                      <a16:colId xmlns:a16="http://schemas.microsoft.com/office/drawing/2014/main" val="3080333057"/>
                    </a:ext>
                  </a:extLst>
                </a:gridCol>
                <a:gridCol w="1059872">
                  <a:extLst>
                    <a:ext uri="{9D8B030D-6E8A-4147-A177-3AD203B41FA5}">
                      <a16:colId xmlns:a16="http://schemas.microsoft.com/office/drawing/2014/main" val="72824529"/>
                    </a:ext>
                  </a:extLst>
                </a:gridCol>
              </a:tblGrid>
              <a:tr h="931025"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Działanie komunikacyjne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Zadania i wskaźniki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Suma </a:t>
                      </a:r>
                      <a:b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2016-2021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Wskaźnik 2021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525959"/>
                  </a:ext>
                </a:extLst>
              </a:tr>
              <a:tr h="1118063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Spotkanie informacyjne dla potencjalnych beneficjentów (grupy docelowej) konkursu w każdej gminie LGD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osób, które wzięły udział w spotkaniach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4665892"/>
                  </a:ext>
                </a:extLst>
              </a:tr>
              <a:tr h="1030778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Ulotka informacyjna dystrybuowana na obszarze LGD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Ilość rozdysponowanych ulotek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509965"/>
                  </a:ext>
                </a:extLst>
              </a:tr>
              <a:tr h="810490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Bezpłatny biuletyn LGD w wersji papierowej i elektronicznej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wydanych numerów biuletynów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2037704"/>
                  </a:ext>
                </a:extLst>
              </a:tr>
              <a:tr h="764771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Kontakt poprzez profil LGD na portalu społecznościowym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osób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2426141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Kontakt poprzez rozmowę telefoniczną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osób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9721322"/>
                  </a:ext>
                </a:extLst>
              </a:tr>
              <a:tr h="733183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Spotkanie dla grup </a:t>
                      </a:r>
                      <a:r>
                        <a:rPr lang="pl-PL" sz="2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defaworyzowanych</a:t>
                      </a:r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określonych w LSR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spotkań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7567182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Ogłoszenia parafialne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parafii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30109823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marL="182563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Spotkanie informacyjne otwarte na obszarze LGD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indent="0" algn="l" fontAlgn="ctr"/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spotkań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431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6348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87C503-3A70-41D9-94A6-0995E8A7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Doradztwo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083941D-A142-405E-B02A-F53CD7A0E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6270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2EACC49-5439-4C54-9093-4DAC64EF0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560148"/>
              </p:ext>
            </p:extLst>
          </p:nvPr>
        </p:nvGraphicFramePr>
        <p:xfrm>
          <a:off x="190332" y="145906"/>
          <a:ext cx="11730116" cy="6564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05476">
                  <a:extLst>
                    <a:ext uri="{9D8B030D-6E8A-4147-A177-3AD203B41FA5}">
                      <a16:colId xmlns:a16="http://schemas.microsoft.com/office/drawing/2014/main" val="2645525391"/>
                    </a:ext>
                  </a:extLst>
                </a:gridCol>
                <a:gridCol w="1281160">
                  <a:extLst>
                    <a:ext uri="{9D8B030D-6E8A-4147-A177-3AD203B41FA5}">
                      <a16:colId xmlns:a16="http://schemas.microsoft.com/office/drawing/2014/main" val="789145002"/>
                    </a:ext>
                  </a:extLst>
                </a:gridCol>
                <a:gridCol w="1281160">
                  <a:extLst>
                    <a:ext uri="{9D8B030D-6E8A-4147-A177-3AD203B41FA5}">
                      <a16:colId xmlns:a16="http://schemas.microsoft.com/office/drawing/2014/main" val="557319259"/>
                    </a:ext>
                  </a:extLst>
                </a:gridCol>
                <a:gridCol w="1281160">
                  <a:extLst>
                    <a:ext uri="{9D8B030D-6E8A-4147-A177-3AD203B41FA5}">
                      <a16:colId xmlns:a16="http://schemas.microsoft.com/office/drawing/2014/main" val="1854154641"/>
                    </a:ext>
                  </a:extLst>
                </a:gridCol>
                <a:gridCol w="1281160">
                  <a:extLst>
                    <a:ext uri="{9D8B030D-6E8A-4147-A177-3AD203B41FA5}">
                      <a16:colId xmlns:a16="http://schemas.microsoft.com/office/drawing/2014/main" val="3422754390"/>
                    </a:ext>
                  </a:extLst>
                </a:gridCol>
              </a:tblGrid>
              <a:tr h="50816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3200" dirty="0"/>
                        <a:t>Doradztwo – liczba udzielonych porad</a:t>
                      </a:r>
                      <a:endParaRPr lang="pl-PL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1955396"/>
                  </a:ext>
                </a:extLst>
              </a:tr>
              <a:tr h="627534">
                <a:tc>
                  <a:txBody>
                    <a:bodyPr/>
                    <a:lstStyle/>
                    <a:p>
                      <a:pPr algn="l" fontAlgn="ctr"/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33023053"/>
                  </a:ext>
                </a:extLst>
              </a:tr>
              <a:tr h="627534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udzielonych porad osobiście w biurze</a:t>
                      </a:r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pl-PL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3915977"/>
                  </a:ext>
                </a:extLst>
              </a:tr>
              <a:tr h="537036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</a:rPr>
                        <a:t>Liczba porad udzielonych telefonicznie</a:t>
                      </a:r>
                      <a:endParaRPr lang="pl-PL" sz="22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152</a:t>
                      </a:r>
                      <a:endParaRPr lang="pl-PL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6109729"/>
                  </a:ext>
                </a:extLst>
              </a:tr>
              <a:tr h="675627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porad udzielonych mailowo/ przez Facebooka</a:t>
                      </a:r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pl-PL" sz="2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7965109"/>
                  </a:ext>
                </a:extLst>
              </a:tr>
              <a:tr h="7102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</a:rPr>
                        <a:t>Liczba porad udzielonych łącznie</a:t>
                      </a:r>
                      <a:endParaRPr lang="pl-PL" sz="22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161</a:t>
                      </a:r>
                      <a:endParaRPr lang="pl-PL" sz="2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2691204"/>
                  </a:ext>
                </a:extLst>
              </a:tr>
              <a:tr h="9181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przedsiębiorców i osób, które chcą podjąć działalność gospodarczą, którym udzielono porad</a:t>
                      </a:r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pl-PL" sz="2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24797305"/>
                  </a:ext>
                </a:extLst>
              </a:tr>
              <a:tr h="6409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</a:rPr>
                        <a:t>Liczba przedstawicieli sektora społecznego, którym udzielono porad</a:t>
                      </a:r>
                      <a:endParaRPr lang="pl-PL" sz="22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111</a:t>
                      </a:r>
                      <a:endParaRPr lang="pl-PL" sz="2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6464941"/>
                  </a:ext>
                </a:extLst>
              </a:tr>
              <a:tr h="6236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</a:rPr>
                        <a:t>Liczba przedstawicieli sektora publicznego, którym udzielono porad</a:t>
                      </a:r>
                      <a:endParaRPr lang="pl-PL" sz="22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pl-PL" sz="2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0809412"/>
                  </a:ext>
                </a:extLst>
              </a:tr>
              <a:tr h="6186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2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Liczba podmiotów, którym udzielono porad</a:t>
                      </a:r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152</a:t>
                      </a:r>
                      <a:endParaRPr lang="pl-PL" sz="2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80518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0629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060E77-B812-438E-BF37-26607FBDA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badań ankietowych dotyczących doradztwa w 2021 r.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D8BA052-7883-4F17-A494-B54D2BE1B3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417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0B540DCF-35C9-42F1-8603-3DC64E0E45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5627188"/>
              </p:ext>
            </p:extLst>
          </p:nvPr>
        </p:nvGraphicFramePr>
        <p:xfrm>
          <a:off x="2031999" y="208547"/>
          <a:ext cx="9704729" cy="6497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445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14574" y="400050"/>
            <a:ext cx="7591425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CEL OGÓLNY 1</a:t>
            </a:r>
          </a:p>
          <a:p>
            <a:r>
              <a:rPr lang="pl-PL" sz="3200" dirty="0"/>
              <a:t>LGD Białe Ługi silne zasobami obszaru i pasjami mieszkańców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36066" y="3328924"/>
            <a:ext cx="42672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2800" dirty="0"/>
              <a:t>CEL SZCZEGÓŁOWY 1.1. </a:t>
            </a:r>
          </a:p>
          <a:p>
            <a:r>
              <a:rPr lang="pl-PL" sz="2800" dirty="0"/>
              <a:t>Turystyczne wykorzystanie dziedzictwa kulturowego i naturalnego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7781924" y="3395737"/>
            <a:ext cx="424815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2800" dirty="0"/>
              <a:t>CEL SZCZEGÓŁOWY 1.2.</a:t>
            </a:r>
          </a:p>
          <a:p>
            <a:r>
              <a:rPr lang="pl-PL" sz="2800" dirty="0"/>
              <a:t>Pobudzenie przedsiębiorczości wśród mieszkańców</a:t>
            </a:r>
          </a:p>
        </p:txBody>
      </p:sp>
      <p:sp>
        <p:nvSpPr>
          <p:cNvPr id="7" name="Strzałka w dół 6"/>
          <p:cNvSpPr/>
          <p:nvPr/>
        </p:nvSpPr>
        <p:spPr>
          <a:xfrm rot="4669549">
            <a:off x="3582170" y="1891426"/>
            <a:ext cx="638622" cy="196910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 rot="17138297">
            <a:off x="7992747" y="1914106"/>
            <a:ext cx="638622" cy="196910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F5A557EB-58CC-4D11-9555-7DED25F85917}"/>
              </a:ext>
            </a:extLst>
          </p:cNvPr>
          <p:cNvSpPr txBox="1"/>
          <p:nvPr/>
        </p:nvSpPr>
        <p:spPr>
          <a:xfrm>
            <a:off x="4931231" y="5397268"/>
            <a:ext cx="42672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2800" dirty="0"/>
              <a:t>CEL SZCZEGÓŁOWY 1.3. </a:t>
            </a:r>
          </a:p>
          <a:p>
            <a:r>
              <a:rPr lang="pl-PL" sz="2800" dirty="0"/>
              <a:t>Wsparcie realizacji pasji mieszkańców i turystów</a:t>
            </a:r>
          </a:p>
        </p:txBody>
      </p:sp>
      <p:sp>
        <p:nvSpPr>
          <p:cNvPr id="10" name="Strzałka w dół 7">
            <a:extLst>
              <a:ext uri="{FF2B5EF4-FFF2-40B4-BE49-F238E27FC236}">
                <a16:creationId xmlns:a16="http://schemas.microsoft.com/office/drawing/2014/main" id="{729AF327-0885-4FFD-87EC-74020EFD689C}"/>
              </a:ext>
            </a:extLst>
          </p:cNvPr>
          <p:cNvSpPr/>
          <p:nvPr/>
        </p:nvSpPr>
        <p:spPr>
          <a:xfrm>
            <a:off x="5715769" y="2503848"/>
            <a:ext cx="638622" cy="262962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71525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B75F78F1-07F8-4DB0-8544-2D8B1F5DFD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0023605"/>
              </p:ext>
            </p:extLst>
          </p:nvPr>
        </p:nvGraphicFramePr>
        <p:xfrm>
          <a:off x="487680" y="316831"/>
          <a:ext cx="11364796" cy="622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44327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0"/>
            <a:ext cx="11887200" cy="1188403"/>
          </a:xfrm>
        </p:spPr>
        <p:txBody>
          <a:bodyPr>
            <a:noAutofit/>
          </a:bodyPr>
          <a:lstStyle/>
          <a:p>
            <a:r>
              <a:rPr lang="pl-PL" sz="3600" dirty="0"/>
              <a:t>Średnia ocen doradztwa udzielanego w biurze w 2021 roku (liczba ankiet 13)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924625"/>
              </p:ext>
            </p:extLst>
          </p:nvPr>
        </p:nvGraphicFramePr>
        <p:xfrm>
          <a:off x="304800" y="1188403"/>
          <a:ext cx="11582400" cy="5378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2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0202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Pytanie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Ocena w skali szkolnej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408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ile zakres udzielonych porad spełnił Pana/Pani oczekiwania?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408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jakim stopniu uważa Pan/Pani udzielone porady za przydatne ?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408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Jakie było Pana/Pani zdaniem przygotowanie merytoryczne (wiedza, fachowość, kompetencje)  doradcy/doradców?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408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 ocenia Pan/Pani kulturę osobistą doradcy/doradców?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408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 ocenia Pan/Pani troskę doradcy/doradców o odbiorcę doradztwa?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408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 ocenia Pan/Pani zaangażowanie doradcy/doradców w pomoc odbiorcy doradztwa?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876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060E77-B812-438E-BF37-26607FBDA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badań ankietowych dotyczących spotkań informacyjno-konsultacyjnych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D8BA052-7883-4F17-A494-B54D2BE1B3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04901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D32DA0-3D3E-4724-8B63-88BF7005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Ocena osób prowadzących spotkania</a:t>
            </a:r>
            <a:br>
              <a:rPr lang="pl-PL" dirty="0"/>
            </a:br>
            <a:r>
              <a:rPr lang="pl-PL" dirty="0"/>
              <a:t>(dane za rok 2021, liczba ankiet 6)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7583F7C-9B09-4F2D-96D2-89ED50A623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628110"/>
              </p:ext>
            </p:extLst>
          </p:nvPr>
        </p:nvGraphicFramePr>
        <p:xfrm>
          <a:off x="838200" y="1825624"/>
          <a:ext cx="10515600" cy="4815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36226237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39233666"/>
                    </a:ext>
                  </a:extLst>
                </a:gridCol>
              </a:tblGrid>
              <a:tr h="1203952">
                <a:tc>
                  <a:txBody>
                    <a:bodyPr/>
                    <a:lstStyle/>
                    <a:p>
                      <a:pPr marL="265113" indent="0"/>
                      <a:r>
                        <a:rPr lang="pl-PL" sz="2800" dirty="0">
                          <a:solidFill>
                            <a:schemeClr val="tx1"/>
                          </a:solidFill>
                        </a:rPr>
                        <a:t>Stwierdzenie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>
                          <a:solidFill>
                            <a:schemeClr val="tx1"/>
                          </a:solidFill>
                        </a:rPr>
                        <a:t>Odsetek osób zgadzających się ze stwierdzeniem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292655"/>
                  </a:ext>
                </a:extLst>
              </a:tr>
              <a:tr h="1203952">
                <a:tc>
                  <a:txBody>
                    <a:bodyPr/>
                    <a:lstStyle/>
                    <a:p>
                      <a:pPr marL="265113" indent="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Prowadzący był dobrze przygotowany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chemeClr val="tx1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7995464"/>
                  </a:ext>
                </a:extLst>
              </a:tr>
              <a:tr h="1203952">
                <a:tc>
                  <a:txBody>
                    <a:bodyPr/>
                    <a:lstStyle/>
                    <a:p>
                      <a:pPr marL="265113" indent="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Prowadzący odznaczał się wysoką kulturą osobistą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chemeClr val="tx1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9075013"/>
                  </a:ext>
                </a:extLst>
              </a:tr>
              <a:tr h="1203952">
                <a:tc>
                  <a:txBody>
                    <a:bodyPr/>
                    <a:lstStyle/>
                    <a:p>
                      <a:pPr marL="265113" indent="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Sposób prezentowania wiedzy był jasny i zrozumiały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chemeClr val="tx1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4243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9185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D32DA0-3D3E-4724-8B63-88BF70055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852"/>
            <a:ext cx="10999124" cy="1325563"/>
          </a:xfrm>
        </p:spPr>
        <p:txBody>
          <a:bodyPr>
            <a:noAutofit/>
          </a:bodyPr>
          <a:lstStyle/>
          <a:p>
            <a:r>
              <a:rPr lang="pl-PL" sz="3600" dirty="0"/>
              <a:t>W jaki sposób dowiedział /a się Pan/Pani o szkoleniu/spotkaniu informacyjno-szkoleniowym?</a:t>
            </a:r>
            <a:br>
              <a:rPr lang="pl-PL" sz="3600" dirty="0"/>
            </a:br>
            <a:r>
              <a:rPr lang="pl-PL" sz="3600" dirty="0"/>
              <a:t>(dane za rok 2021, liczba ankiet 6 – wielokrotny wybór)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7583F7C-9B09-4F2D-96D2-89ED50A623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083785"/>
              </p:ext>
            </p:extLst>
          </p:nvPr>
        </p:nvGraphicFramePr>
        <p:xfrm>
          <a:off x="838200" y="1519458"/>
          <a:ext cx="10515600" cy="521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2687">
                  <a:extLst>
                    <a:ext uri="{9D8B030D-6E8A-4147-A177-3AD203B41FA5}">
                      <a16:colId xmlns:a16="http://schemas.microsoft.com/office/drawing/2014/main" val="3362262378"/>
                    </a:ext>
                  </a:extLst>
                </a:gridCol>
                <a:gridCol w="6332913">
                  <a:extLst>
                    <a:ext uri="{9D8B030D-6E8A-4147-A177-3AD203B41FA5}">
                      <a16:colId xmlns:a16="http://schemas.microsoft.com/office/drawing/2014/main" val="1339233666"/>
                    </a:ext>
                  </a:extLst>
                </a:gridCol>
              </a:tblGrid>
              <a:tr h="1012422">
                <a:tc>
                  <a:txBody>
                    <a:bodyPr/>
                    <a:lstStyle/>
                    <a:p>
                      <a:pPr marL="265113" indent="0"/>
                      <a:r>
                        <a:rPr lang="pl-PL" sz="2800" dirty="0">
                          <a:solidFill>
                            <a:schemeClr val="tx1"/>
                          </a:solidFill>
                        </a:rPr>
                        <a:t>Źródło informacji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>
                          <a:solidFill>
                            <a:schemeClr val="tx1"/>
                          </a:solidFill>
                        </a:rPr>
                        <a:t>Liczba osób, które dowiedziały się o spotkaniu z danego źródła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292655"/>
                  </a:ext>
                </a:extLst>
              </a:tr>
              <a:tr h="578148">
                <a:tc>
                  <a:txBody>
                    <a:bodyPr/>
                    <a:lstStyle/>
                    <a:p>
                      <a:pPr lvl="0"/>
                      <a:r>
                        <a:rPr lang="pl-PL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Publikacje w prasie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7995464"/>
                  </a:ext>
                </a:extLst>
              </a:tr>
              <a:tr h="349134">
                <a:tc>
                  <a:txBody>
                    <a:bodyPr/>
                    <a:lstStyle/>
                    <a:p>
                      <a:pPr marL="82550" lvl="0" indent="0"/>
                      <a:r>
                        <a:rPr lang="pl-PL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Strona internetowa LGD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5118576"/>
                  </a:ext>
                </a:extLst>
              </a:tr>
              <a:tr h="462741">
                <a:tc>
                  <a:txBody>
                    <a:bodyPr/>
                    <a:lstStyle/>
                    <a:p>
                      <a:pPr marL="82550" lvl="0" indent="0"/>
                      <a:r>
                        <a:rPr lang="pl-PL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Strona internetowa Gminy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2909531"/>
                  </a:ext>
                </a:extLst>
              </a:tr>
              <a:tr h="310341">
                <a:tc>
                  <a:txBody>
                    <a:bodyPr/>
                    <a:lstStyle/>
                    <a:p>
                      <a:pPr marL="82550" lvl="0" indent="0"/>
                      <a:r>
                        <a:rPr lang="pl-PL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Profil LGD na Facebooku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3855046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82550" lvl="0" indent="0"/>
                      <a:r>
                        <a:rPr lang="pl-PL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 od pracownika LGD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5409596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marL="82550" lvl="0" indent="0"/>
                      <a:r>
                        <a:rPr lang="pl-PL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 od pracownika LGD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4689290"/>
                  </a:ext>
                </a:extLst>
              </a:tr>
              <a:tr h="318654">
                <a:tc>
                  <a:txBody>
                    <a:bodyPr/>
                    <a:lstStyle/>
                    <a:p>
                      <a:pPr marL="82550" lvl="0" indent="0"/>
                      <a:r>
                        <a:rPr lang="pl-PL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Newsletter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9075013"/>
                  </a:ext>
                </a:extLst>
              </a:tr>
              <a:tr h="280348">
                <a:tc>
                  <a:txBody>
                    <a:bodyPr/>
                    <a:lstStyle/>
                    <a:p>
                      <a:pPr marL="8255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Członek rodziny/znajomy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4243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5092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B75F78F1-07F8-4DB0-8544-2D8B1F5DFD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4818770"/>
              </p:ext>
            </p:extLst>
          </p:nvPr>
        </p:nvGraphicFramePr>
        <p:xfrm>
          <a:off x="487680" y="316831"/>
          <a:ext cx="11033760" cy="622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78298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 spotkania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Jakie działania należy wprowadzić w działaniach LGD, by skuteczniej realizowała cele LSR?</a:t>
            </a:r>
          </a:p>
          <a:p>
            <a:r>
              <a:rPr lang="pl-PL" dirty="0"/>
              <a:t>Inne zagadnienia związane z procesem realizacji LSR</a:t>
            </a:r>
          </a:p>
          <a:p>
            <a:r>
              <a:rPr lang="pl-PL" dirty="0"/>
              <a:t>Sposób wykorzystania rekomendacji</a:t>
            </a:r>
          </a:p>
        </p:txBody>
      </p:sp>
    </p:spTree>
    <p:extLst>
      <p:ext uri="{BB962C8B-B14F-4D97-AF65-F5344CB8AC3E}">
        <p14:creationId xmlns:p14="http://schemas.microsoft.com/office/powerpoint/2010/main" val="3544303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B9AFE0-5F67-4EE5-A1C4-DD83EC789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Odbiorcy działań zidentyfikowani w LSR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B60639-8A1B-4930-93EC-B5D015B1F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Wszyscy mieszkańcy</a:t>
            </a:r>
          </a:p>
          <a:p>
            <a:r>
              <a:rPr lang="pl-PL" sz="4000" dirty="0"/>
              <a:t>Działacze społeczni</a:t>
            </a:r>
          </a:p>
          <a:p>
            <a:r>
              <a:rPr lang="pl-PL" sz="4000" dirty="0"/>
              <a:t>Przedsiębiorcy</a:t>
            </a:r>
          </a:p>
          <a:p>
            <a:r>
              <a:rPr lang="pl-PL" sz="4000" dirty="0"/>
              <a:t>Turyści. </a:t>
            </a:r>
          </a:p>
        </p:txBody>
      </p:sp>
    </p:spTree>
    <p:extLst>
      <p:ext uri="{BB962C8B-B14F-4D97-AF65-F5344CB8AC3E}">
        <p14:creationId xmlns:p14="http://schemas.microsoft.com/office/powerpoint/2010/main" val="328792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53204"/>
            <a:ext cx="10515600" cy="1325563"/>
          </a:xfrm>
        </p:spPr>
        <p:txBody>
          <a:bodyPr/>
          <a:lstStyle/>
          <a:p>
            <a:r>
              <a:rPr lang="pl-PL" dirty="0"/>
              <a:t>Grupa </a:t>
            </a:r>
            <a:r>
              <a:rPr lang="pl-PL" dirty="0" err="1"/>
              <a:t>defaworyzowana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7454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600" dirty="0"/>
              <a:t>Grupa osób, na które w najmocniejszy sposób wpływają zdiagnozowane problemy obszaru. </a:t>
            </a:r>
            <a:br>
              <a:rPr lang="pl-PL" sz="3600" dirty="0"/>
            </a:br>
            <a:r>
              <a:rPr lang="pl-PL" sz="3600" dirty="0"/>
              <a:t>W związku z tym powinna ona otrzymywać szczególne wsparcie w ramach wdrażania LSR.</a:t>
            </a:r>
          </a:p>
          <a:p>
            <a:pPr>
              <a:lnSpc>
                <a:spcPct val="150000"/>
              </a:lnSpc>
            </a:pPr>
            <a:endParaRPr lang="pl-PL" sz="36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523358F-4A91-4E40-951C-353A30724B03}"/>
              </a:ext>
            </a:extLst>
          </p:cNvPr>
          <p:cNvSpPr txBox="1"/>
          <p:nvPr/>
        </p:nvSpPr>
        <p:spPr>
          <a:xfrm>
            <a:off x="2139142" y="4850470"/>
            <a:ext cx="7913716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3600" dirty="0"/>
              <a:t>W obecnie realizowanej LSR Białe Ługi grupę </a:t>
            </a:r>
            <a:r>
              <a:rPr lang="pl-PL" sz="3600" dirty="0" err="1"/>
              <a:t>defaworyzowaną</a:t>
            </a:r>
            <a:r>
              <a:rPr lang="pl-PL" sz="3600" dirty="0"/>
              <a:t> stanowią </a:t>
            </a:r>
          </a:p>
          <a:p>
            <a:pPr algn="ctr"/>
            <a:r>
              <a:rPr lang="pl-PL" sz="3600" dirty="0"/>
              <a:t>osoby do 35 roku życia</a:t>
            </a:r>
          </a:p>
        </p:txBody>
      </p:sp>
    </p:spTree>
    <p:extLst>
      <p:ext uri="{BB962C8B-B14F-4D97-AF65-F5344CB8AC3E}">
        <p14:creationId xmlns:p14="http://schemas.microsoft.com/office/powerpoint/2010/main" val="667228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2450" y="1443038"/>
            <a:ext cx="11639550" cy="516731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endParaRPr lang="pl-PL" sz="4000" dirty="0"/>
          </a:p>
          <a:p>
            <a:pPr marL="457200" lvl="1" indent="0">
              <a:lnSpc>
                <a:spcPct val="150000"/>
              </a:lnSpc>
              <a:buNone/>
            </a:pPr>
            <a:endParaRPr lang="pl-PL" sz="4000" dirty="0"/>
          </a:p>
          <a:p>
            <a:pPr lvl="1">
              <a:lnSpc>
                <a:spcPct val="150000"/>
              </a:lnSpc>
            </a:pPr>
            <a:endParaRPr lang="pl-PL" sz="40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EA27E5D-38EE-4B4E-8F8C-F6E7ED35A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375745"/>
              </p:ext>
            </p:extLst>
          </p:nvPr>
        </p:nvGraphicFramePr>
        <p:xfrm>
          <a:off x="432260" y="260898"/>
          <a:ext cx="11207289" cy="6448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4031">
                  <a:extLst>
                    <a:ext uri="{9D8B030D-6E8A-4147-A177-3AD203B41FA5}">
                      <a16:colId xmlns:a16="http://schemas.microsoft.com/office/drawing/2014/main" val="3985361065"/>
                    </a:ext>
                  </a:extLst>
                </a:gridCol>
                <a:gridCol w="2992582">
                  <a:extLst>
                    <a:ext uri="{9D8B030D-6E8A-4147-A177-3AD203B41FA5}">
                      <a16:colId xmlns:a16="http://schemas.microsoft.com/office/drawing/2014/main" val="2478006151"/>
                    </a:ext>
                  </a:extLst>
                </a:gridCol>
                <a:gridCol w="7150676">
                  <a:extLst>
                    <a:ext uri="{9D8B030D-6E8A-4147-A177-3AD203B41FA5}">
                      <a16:colId xmlns:a16="http://schemas.microsoft.com/office/drawing/2014/main" val="1243523613"/>
                    </a:ext>
                  </a:extLst>
                </a:gridCol>
              </a:tblGrid>
              <a:tr h="30308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Nabory wniosków w 2021 roku</a:t>
                      </a:r>
                      <a:endParaRPr lang="en-GB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04883080"/>
                  </a:ext>
                </a:extLst>
              </a:tr>
              <a:tr h="974344">
                <a:tc gridSpan="2">
                  <a:txBody>
                    <a:bodyPr/>
                    <a:lstStyle/>
                    <a:p>
                      <a:pPr algn="ctr" fontAlgn="ctr"/>
                      <a:endParaRPr lang="en-GB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1//2021</a:t>
                      </a:r>
                    </a:p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1.1.6 Rozwój i promocja obszaru (projekt grantowy)</a:t>
                      </a:r>
                      <a:endParaRPr lang="en-GB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407270"/>
                  </a:ext>
                </a:extLst>
              </a:tr>
              <a:tr h="30308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Wnioski</a:t>
                      </a:r>
                      <a:endParaRPr lang="en-GB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Liczba</a:t>
                      </a:r>
                      <a:r>
                        <a:rPr lang="en-GB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GB" sz="20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złożonych</a:t>
                      </a:r>
                      <a:r>
                        <a:rPr lang="en-GB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GB" sz="20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wniosków</a:t>
                      </a:r>
                      <a:endParaRPr lang="en-GB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GB" sz="200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344418"/>
                  </a:ext>
                </a:extLst>
              </a:tr>
              <a:tr h="3030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Liczba</a:t>
                      </a:r>
                      <a:r>
                        <a:rPr lang="en-GB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GB" sz="20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wybranych</a:t>
                      </a:r>
                      <a:r>
                        <a:rPr lang="en-GB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GB" sz="20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wniosków</a:t>
                      </a:r>
                      <a:endParaRPr lang="en-GB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GB" sz="200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566663"/>
                  </a:ext>
                </a:extLst>
              </a:tr>
              <a:tr h="3030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Liczba</a:t>
                      </a:r>
                      <a:r>
                        <a:rPr lang="en-GB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GB" sz="20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odwołań</a:t>
                      </a:r>
                      <a:endParaRPr lang="en-GB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152200"/>
                  </a:ext>
                </a:extLst>
              </a:tr>
              <a:tr h="6061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Liczba odwołań rozpatrzonych pozytywnie</a:t>
                      </a:r>
                      <a:endParaRPr lang="en-GB" sz="2000" b="0" i="0" u="none" strike="noStrike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GB" sz="200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0490"/>
                  </a:ext>
                </a:extLst>
              </a:tr>
              <a:tr h="3030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Budżet</a:t>
                      </a:r>
                      <a:endParaRPr lang="en-GB" sz="2000" b="0" i="0" u="none" strike="noStrike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Planowane środki</a:t>
                      </a:r>
                      <a:endParaRPr lang="en-GB" sz="2000" b="0" i="0" u="none" strike="noStrike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300 000,00 zł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999067"/>
                  </a:ext>
                </a:extLst>
              </a:tr>
              <a:tr h="6061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Zagospodarowane środki wg. podpisanych umów</a:t>
                      </a:r>
                      <a:endParaRPr lang="pl-PL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300 000,00 zł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897250"/>
                  </a:ext>
                </a:extLst>
              </a:tr>
              <a:tr h="57587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Wskaźniki</a:t>
                      </a:r>
                      <a:endParaRPr lang="en-GB" sz="2000" b="0" i="0" u="none" strike="noStrike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Planowane wskaźniki do osiągnięcia w ramach naboru</a:t>
                      </a:r>
                      <a:endParaRPr lang="pl-PL" sz="2000" b="0" i="0" u="none" strike="noStrike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pl-PL" sz="200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skaźnik</a:t>
                      </a:r>
                      <a:r>
                        <a:rPr lang="en-GB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  <a:r>
                        <a:rPr lang="en-GB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pl-PL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GB" sz="200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684610"/>
                  </a:ext>
                </a:extLst>
              </a:tr>
              <a:tr h="9244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pl-PL" sz="200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skaźnik</a:t>
                      </a:r>
                      <a:r>
                        <a:rPr lang="en-GB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rezultatu</a:t>
                      </a:r>
                      <a:r>
                        <a:rPr lang="en-GB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pl-PL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en-GB" sz="200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738775"/>
                  </a:ext>
                </a:extLst>
              </a:tr>
              <a:tr h="3182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Wskaźniki w wybranych wnioskach</a:t>
                      </a:r>
                      <a:endParaRPr lang="en-GB" sz="2000" b="0" i="0" u="none" strike="noStrike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pl-PL" sz="200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skaźnik</a:t>
                      </a:r>
                      <a:r>
                        <a:rPr lang="en-GB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pl-PL" sz="200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roduktu</a:t>
                      </a:r>
                      <a:r>
                        <a:rPr lang="en-GB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pl-PL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(liczba odbiorców działań związanych z rozwojem i promocją obszaru)</a:t>
                      </a:r>
                      <a:endParaRPr lang="en-GB" sz="200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958166"/>
                  </a:ext>
                </a:extLst>
              </a:tr>
              <a:tr h="6213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pl-PL" sz="200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skaźnik</a:t>
                      </a:r>
                      <a:r>
                        <a:rPr lang="en-GB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lang="pl-PL" sz="200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ezultatu</a:t>
                      </a:r>
                      <a:r>
                        <a:rPr lang="en-GB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pl-PL" sz="20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3291 (liczba uczestników wydarzeń)</a:t>
                      </a:r>
                      <a:endParaRPr lang="en-GB" sz="200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42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324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Osiąganie celów LSR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dirty="0"/>
              <a:t>Jakie zmiany w sytuacji społeczno-gospodarczej nastąpiły i mogą mieć wpływ na dezaktualizację LSR?</a:t>
            </a:r>
          </a:p>
          <a:p>
            <a:r>
              <a:rPr lang="pl-PL" sz="4400" dirty="0"/>
              <a:t>Czy widać zróżnicowania potrzeb między poszczególnymi gminami? Jakie i jak można na nie zareagować?</a:t>
            </a:r>
          </a:p>
        </p:txBody>
      </p:sp>
    </p:spTree>
    <p:extLst>
      <p:ext uri="{BB962C8B-B14F-4D97-AF65-F5344CB8AC3E}">
        <p14:creationId xmlns:p14="http://schemas.microsoft.com/office/powerpoint/2010/main" val="18913364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Words>3883</Words>
  <Application>Microsoft Office PowerPoint</Application>
  <PresentationFormat>Panoramiczny</PresentationFormat>
  <Paragraphs>658</Paragraphs>
  <Slides>56</Slides>
  <Notes>40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4. W jakim stopniu wybierane projekty realizowane w ramach LSR przyczyniają się do osiągnięcia celów LSR i w jakim stopniu przyczyniają się do odpowiadania na potrzeby społeczności z obszaru LGD?</vt:lpstr>
      <vt:lpstr>Podsumowanie diagnozy w LSR – cz.1</vt:lpstr>
      <vt:lpstr>Podsumowanie diagnozy w LSR – cz.2</vt:lpstr>
      <vt:lpstr>Prezentacja programu PowerPoint</vt:lpstr>
      <vt:lpstr>Odbiorcy działań zidentyfikowani w LSR</vt:lpstr>
      <vt:lpstr>Grupa defaworyzowana</vt:lpstr>
      <vt:lpstr>Prezentacja programu PowerPoint</vt:lpstr>
      <vt:lpstr>Osiąganie celów LSR</vt:lpstr>
      <vt:lpstr>2. W jakim stopniu jakość składanych projektów wybieranych we wszystkich obszarach tematycznych wpływa na osiąganie wskaźników w zaplanowanym czasie? </vt:lpstr>
      <vt:lpstr>Jakość wniosków</vt:lpstr>
      <vt:lpstr>5. Czy przyjęty system wskaźników dostarcza wszystkie potrzebne informacje niezbędne do określenia skuteczności interwencyjnej strategii?</vt:lpstr>
      <vt:lpstr>System wskaźników w LSR</vt:lpstr>
      <vt:lpstr>Wskaźniki rezultatu dla celu szczegółowego 1.1.</vt:lpstr>
      <vt:lpstr>Wskaźniki produktu w ramach celu szczegółowego 1.1 (cz.1.)</vt:lpstr>
      <vt:lpstr>Wskaźniki produktu w ramach celu szczegółowego 1.1 (cz.2)</vt:lpstr>
      <vt:lpstr>Wskaźniki rezultatu dla celu szczegółowego 1.2.</vt:lpstr>
      <vt:lpstr>Wskaźniki produktu w ramach celu szczegółowego 1.2</vt:lpstr>
      <vt:lpstr>Wskaźniki rezultatu dla celu szczegółowego 1.3.</vt:lpstr>
      <vt:lpstr>Wskaźniki produktu w ramach celu szczegółowego 1.3</vt:lpstr>
      <vt:lpstr>System wskaźników</vt:lpstr>
      <vt:lpstr>3. W jakim stopniu stosowane kryteria wyboru projektów spełniają swoją rolę?</vt:lpstr>
      <vt:lpstr>Kryteria – granty – cz.1</vt:lpstr>
      <vt:lpstr>Kryteria – granty – cz.2</vt:lpstr>
      <vt:lpstr>Kryteria – podejmowanie i rozwój działalności gospodarczej</vt:lpstr>
      <vt:lpstr>Kryteria – rozwój infrastruktury</vt:lpstr>
      <vt:lpstr>Kryteria wyboru</vt:lpstr>
      <vt:lpstr>1. Czy realizacja finansowa i rzeczowa LSR przebiegała zgodnie z planem i można ją uznać za zadowalającą?</vt:lpstr>
      <vt:lpstr>Realizacja LSR – wskaźniki produktu w ramach celu 1.1. (cz.1.)</vt:lpstr>
      <vt:lpstr>Realizacja LSR – wskaźniki produktu w ramach celu 1.1. (cz.2)</vt:lpstr>
      <vt:lpstr>Realizacja LSR – wskaźniki produktu w ramach celu 1.2.</vt:lpstr>
      <vt:lpstr>Realizacja LSR – wskaźniki produktu w ramach celu 1.3.</vt:lpstr>
      <vt:lpstr>Realizacja planu działania</vt:lpstr>
      <vt:lpstr>Czy realizacja finansowa i rzeczowa LSR przebiegała zgodnie z planem i można ją uznać za zadowalającą?</vt:lpstr>
      <vt:lpstr>6. Czy procedury naboru wyboru i realizacji projektów są przyjazne dla beneficjentów?</vt:lpstr>
      <vt:lpstr>Konkursy</vt:lpstr>
      <vt:lpstr>Prezentacja programu PowerPoint</vt:lpstr>
      <vt:lpstr>Granty</vt:lpstr>
      <vt:lpstr>Prezentacja programu PowerPoint</vt:lpstr>
      <vt:lpstr>Procedury naboru i realizacji projektów</vt:lpstr>
      <vt:lpstr>7. Jaka jest skuteczność działania biura LGD (działań animacyjnych, informacyjno-promocyjnych, doradczych)?</vt:lpstr>
      <vt:lpstr>Działania komunikacyjne</vt:lpstr>
      <vt:lpstr>Realizacja planu komunikacji – cele działań komunikacyjnych</vt:lpstr>
      <vt:lpstr>Prezentacja programu PowerPoint</vt:lpstr>
      <vt:lpstr>Prezentacja programu PowerPoint</vt:lpstr>
      <vt:lpstr>Doradztwo</vt:lpstr>
      <vt:lpstr>Prezentacja programu PowerPoint</vt:lpstr>
      <vt:lpstr>Wyniki badań ankietowych dotyczących doradztwa w 2021 r.</vt:lpstr>
      <vt:lpstr>Prezentacja programu PowerPoint</vt:lpstr>
      <vt:lpstr>Prezentacja programu PowerPoint</vt:lpstr>
      <vt:lpstr>Średnia ocen doradztwa udzielanego w biurze w 2021 roku (liczba ankiet 13)</vt:lpstr>
      <vt:lpstr>Wyniki badań ankietowych dotyczących spotkań informacyjno-konsultacyjnych</vt:lpstr>
      <vt:lpstr>Ocena osób prowadzących spotkania (dane za rok 2021, liczba ankiet 6)</vt:lpstr>
      <vt:lpstr>W jaki sposób dowiedział /a się Pan/Pani o szkoleniu/spotkaniu informacyjno-szkoleniowym? (dane za rok 2021, liczba ankiet 6 – wielokrotny wybór)</vt:lpstr>
      <vt:lpstr>Prezentacja programu PowerPoint</vt:lpstr>
      <vt:lpstr>Podsumowanie spotkania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Konrad Stępnik</dc:creator>
  <cp:lastModifiedBy>Jowita Zielińska</cp:lastModifiedBy>
  <cp:revision>199</cp:revision>
  <dcterms:created xsi:type="dcterms:W3CDTF">2019-01-02T13:07:05Z</dcterms:created>
  <dcterms:modified xsi:type="dcterms:W3CDTF">2022-03-03T09:34:21Z</dcterms:modified>
</cp:coreProperties>
</file>