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80" r:id="rId2"/>
    <p:sldId id="260" r:id="rId3"/>
    <p:sldId id="316" r:id="rId4"/>
    <p:sldId id="346" r:id="rId5"/>
    <p:sldId id="341" r:id="rId6"/>
    <p:sldId id="345" r:id="rId7"/>
    <p:sldId id="318" r:id="rId8"/>
    <p:sldId id="380" r:id="rId9"/>
    <p:sldId id="378" r:id="rId10"/>
    <p:sldId id="379" r:id="rId11"/>
    <p:sldId id="270" r:id="rId12"/>
    <p:sldId id="258" r:id="rId13"/>
    <p:sldId id="375" r:id="rId14"/>
    <p:sldId id="265" r:id="rId15"/>
    <p:sldId id="271" r:id="rId16"/>
    <p:sldId id="279" r:id="rId17"/>
    <p:sldId id="282" r:id="rId18"/>
    <p:sldId id="283" r:id="rId19"/>
    <p:sldId id="373" r:id="rId20"/>
    <p:sldId id="353" r:id="rId21"/>
    <p:sldId id="349" r:id="rId22"/>
    <p:sldId id="354" r:id="rId23"/>
    <p:sldId id="350" r:id="rId24"/>
    <p:sldId id="267" r:id="rId25"/>
    <p:sldId id="259" r:id="rId26"/>
    <p:sldId id="358" r:id="rId27"/>
    <p:sldId id="371" r:id="rId28"/>
    <p:sldId id="359" r:id="rId29"/>
    <p:sldId id="360" r:id="rId30"/>
    <p:sldId id="266" r:id="rId31"/>
    <p:sldId id="257" r:id="rId32"/>
    <p:sldId id="292" r:id="rId33"/>
    <p:sldId id="374" r:id="rId34"/>
    <p:sldId id="355" r:id="rId35"/>
    <p:sldId id="356" r:id="rId36"/>
    <p:sldId id="372" r:id="rId37"/>
    <p:sldId id="376" r:id="rId38"/>
    <p:sldId id="377" r:id="rId39"/>
    <p:sldId id="264" r:id="rId40"/>
    <p:sldId id="261" r:id="rId41"/>
    <p:sldId id="327" r:id="rId42"/>
    <p:sldId id="361" r:id="rId43"/>
    <p:sldId id="328" r:id="rId44"/>
    <p:sldId id="362" r:id="rId45"/>
    <p:sldId id="268" r:id="rId46"/>
    <p:sldId id="262" r:id="rId47"/>
    <p:sldId id="364" r:id="rId48"/>
    <p:sldId id="340" r:id="rId49"/>
    <p:sldId id="290" r:id="rId50"/>
    <p:sldId id="363" r:id="rId51"/>
    <p:sldId id="365" r:id="rId52"/>
    <p:sldId id="297" r:id="rId53"/>
    <p:sldId id="337" r:id="rId54"/>
    <p:sldId id="338" r:id="rId55"/>
    <p:sldId id="339" r:id="rId56"/>
    <p:sldId id="336" r:id="rId57"/>
    <p:sldId id="269" r:id="rId5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09" autoAdjust="0"/>
  </p:normalViewPr>
  <p:slideViewPr>
    <p:cSldViewPr snapToGrid="0">
      <p:cViewPr varScale="1">
        <p:scale>
          <a:sx n="83" d="100"/>
          <a:sy n="83" d="100"/>
        </p:scale>
        <p:origin x="16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>
                <a:effectLst/>
              </a:rPr>
              <a:t>Na którym etapie przygotowania i/lub realizacji projektu korzystał/a Pan/Pani z usługi doradztwa? (liczba</a:t>
            </a:r>
            <a:r>
              <a:rPr lang="pl-PL" sz="2400" baseline="0" dirty="0">
                <a:effectLst/>
              </a:rPr>
              <a:t> ankiet 13)</a:t>
            </a:r>
            <a:endParaRPr lang="pl-PL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78-4A7D-AA47-C489BFF188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78-4A7D-AA47-C489BFF188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78-4A7D-AA47-C489BFF188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1E-48E4-9B6C-C84C462A8A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Informacje nt. możliwości uzyskania pomocy</c:v>
                </c:pt>
                <c:pt idx="1">
                  <c:v>Weryfikacja/poprawki do wniosku o przyznanie pomocy</c:v>
                </c:pt>
                <c:pt idx="2">
                  <c:v>Realizacja wniosku</c:v>
                </c:pt>
                <c:pt idx="3">
                  <c:v>Brak odpowiedzi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E-4F1E-8874-E4D49A00A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800" b="0" i="0" u="none" strike="noStrike" baseline="0" dirty="0">
                <a:effectLst/>
              </a:rPr>
              <a:t>Czy pytania, z którym zgłosił się Pan/i do doradcy zostały rozstrzygnięte? (liczba ankiet 13)</a:t>
            </a:r>
            <a:endParaRPr lang="pl-PL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D-48A4-B1C4-7BA2045A37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5B-46FB-9429-5DA7838F39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5B-46FB-9429-5DA7838F39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E8-4124-B2A3-578F12D2F7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Tak, uzyskałem/am wszystkie niezbędne informacje</c:v>
                </c:pt>
                <c:pt idx="1">
                  <c:v>Trudno powiedzieć</c:v>
                </c:pt>
                <c:pt idx="2">
                  <c:v>Brak odpowiedzi</c:v>
                </c:pt>
                <c:pt idx="3">
                  <c:v>Uzyskałem/am niektóre potrzebne informacje, ale część pytań pozostała bez odpowiedzi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69-46C8-B282-0D5C288DE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5C28-CFE8-4C0A-B629-CE78E83ACAAF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BE3CC-D916-4644-87F6-7C22E04376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66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Prezentacja oparta</a:t>
            </a:r>
            <a:r>
              <a:rPr lang="pl-PL" baseline="0" dirty="0"/>
              <a:t> jest na schemacie sprawozdania, które należy dostarczyć do Urzędu Marszałkowskiego. Przejście przez jej poszczególne sekcje pozwoli zebrać dane, które należy wpisać do poszczególnych części sprawozdania z warsztatu refleksyjnego. </a:t>
            </a:r>
          </a:p>
          <a:p>
            <a:r>
              <a:rPr lang="pl-PL" b="1" baseline="0" dirty="0"/>
              <a:t>UWAGA! </a:t>
            </a:r>
            <a:r>
              <a:rPr lang="pl-PL" b="0" baseline="0" dirty="0"/>
              <a:t>Kolejność pytań w prezentacji jest inna niż w sprawozdaniu. Dzięki temu dyskusja może być toczona w bardziej naturalny sposób. Ogólnie prezentacja składa się z następujących modułów: 1. zmiany na obszarze LGD i aktualność zdiagnozowanych problemów, 2. jakość składanych wniosków, 3. dane dostarczane przez system wskaźników (jakość monitoringu), 4. użyteczność stosowanych kryteriów wyboru, 5. ocena postępu rzeczowo-finansowego w realizacji LSR, 6. użyteczność procedur naboru i realizacji projektów, 7. ocena pracy biura LGD, 8. podsumowanie i sformułowanie rekomendacji.</a:t>
            </a:r>
          </a:p>
          <a:p>
            <a:r>
              <a:rPr lang="pl-PL" b="1" baseline="0" dirty="0"/>
              <a:t>UWAGA 2! </a:t>
            </a:r>
            <a:r>
              <a:rPr lang="pl-PL" b="0" baseline="0" dirty="0"/>
              <a:t>Odpowiedzi na pytania zawarte w sprawozdaniu są uzgadniane przez uczestników spotkania na podstawie zaprezentowanych danych z monitoringu oraz wycinków LSR-u. Zaleca się nagrywanie spotkania – po jego zakończeniu można wtedy z łatwością sporządzić notatki, które potem należy we właściwej kolejności wkleić do formularza. Dla ułatwienia przy pytaniach w nagłówkach sekcji znajdują się numeru pytań z formularza sprawozdania. Np. pierwsza sekcja (następny slajd) odpowiada pytaniu nr 4 z formularza sprawozdania ze spotkania refleksyjnego.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039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220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3851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647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744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78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665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660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</a:t>
            </a:r>
            <a:r>
              <a:rPr lang="pl-PL" baseline="0" dirty="0"/>
              <a:t> zagadnienia do omówienia po prezentacji informacji na temat wskaźników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387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omawiamy z uczestnikami stosowane kryteria wyboru operacji. </a:t>
            </a:r>
            <a:r>
              <a:rPr lang="pl-PL" b="1" baseline="0" dirty="0"/>
              <a:t>W tej części warsztatu warto oddać głos członkom Rady! </a:t>
            </a:r>
            <a:endParaRPr lang="pl-PL" b="0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132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Kryteria są wymienione hasłowo. Warto mieć je w wersji wydrukowanej, żeby móc w łatwy sposób wyjaśnić uczestnikom definicje i punktację w poszczególnych kryteriach gdyby pojawiły się takie pytania.</a:t>
            </a:r>
          </a:p>
          <a:p>
            <a:r>
              <a:rPr lang="pl-PL" dirty="0"/>
              <a:t>Tutaj nie należy się skupiać</a:t>
            </a:r>
            <a:r>
              <a:rPr lang="pl-PL" baseline="0" dirty="0"/>
              <a:t> na rodzaju </a:t>
            </a:r>
            <a:r>
              <a:rPr lang="pl-PL" baseline="0" dirty="0">
                <a:solidFill>
                  <a:srgbClr val="FF0000"/>
                </a:solidFill>
              </a:rPr>
              <a:t>operacji, </a:t>
            </a:r>
            <a:r>
              <a:rPr lang="pl-PL" baseline="0" dirty="0">
                <a:solidFill>
                  <a:srgbClr val="FF0000"/>
                </a:solidFill>
                <a:highlight>
                  <a:srgbClr val="FFFF00"/>
                </a:highlight>
              </a:rPr>
              <a:t>ponieważ większość kryteriów jest wspólnych dla różnych rodzajów operacji. </a:t>
            </a:r>
            <a:r>
              <a:rPr lang="pl-PL" baseline="0" dirty="0">
                <a:solidFill>
                  <a:srgbClr val="FF0000"/>
                </a:solidFill>
              </a:rPr>
              <a:t>Należy po kolei odczytywać każde </a:t>
            </a:r>
            <a:r>
              <a:rPr lang="pl-PL" baseline="0" dirty="0"/>
              <a:t>kryterium i prosić członków Rady by opowiedzieli czy mieli jakieś problemy z jego stosowaniem. Warto też pytać czy wnioskodawcy mieli problemy z wpasowaniem się w dane kryterium. W międzyczasie należy też odnotowywać ewentualne propozycje zmian w kryteriach.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487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baseline="0" dirty="0"/>
              <a:t>Sekcja, w której z uczestnikami spotkania omawiamy zmiany na obszarze LGD i aktualność zdiagnozowanych w LSR problemów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402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Kryteria są wymienione hasłowo. Warto mieć je w wersji wydrukowanej, żeby móc w łatwy sposób wyjaśnić uczestnikom definicje i punktację w poszczególnych kryteriach gdyby pojawiły się takie pytania.</a:t>
            </a:r>
          </a:p>
          <a:p>
            <a:r>
              <a:rPr lang="pl-PL" dirty="0"/>
              <a:t>Tutaj nie należy się skupiać</a:t>
            </a:r>
            <a:r>
              <a:rPr lang="pl-PL" baseline="0" dirty="0"/>
              <a:t> na rodzaju </a:t>
            </a:r>
            <a:r>
              <a:rPr lang="pl-PL" baseline="0" dirty="0">
                <a:solidFill>
                  <a:srgbClr val="FF0000"/>
                </a:solidFill>
              </a:rPr>
              <a:t>operacji, </a:t>
            </a:r>
            <a:r>
              <a:rPr lang="pl-PL" baseline="0" dirty="0">
                <a:solidFill>
                  <a:srgbClr val="FF0000"/>
                </a:solidFill>
                <a:highlight>
                  <a:srgbClr val="FFFF00"/>
                </a:highlight>
              </a:rPr>
              <a:t>ponieważ większość kryteriów jest wspólnych dla różnych rodzajów operacji. </a:t>
            </a:r>
            <a:r>
              <a:rPr lang="pl-PL" baseline="0" dirty="0">
                <a:solidFill>
                  <a:srgbClr val="FF0000"/>
                </a:solidFill>
              </a:rPr>
              <a:t>Należy po kolei odczytywać każde </a:t>
            </a:r>
            <a:r>
              <a:rPr lang="pl-PL" baseline="0" dirty="0"/>
              <a:t>kryterium i prosić członków Rady by opowiedzieli czy mieli jakieś problemy z jego stosowaniem. Warto też pytać czy wnioskodawcy mieli problemy z wpasowaniem się w dane kryterium. W międzyczasie należy też odnotowywać ewentualne propozycje zmian w kryteriach.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36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Tutaj wymieniamy</a:t>
            </a:r>
            <a:r>
              <a:rPr lang="pl-PL" baseline="0" dirty="0"/>
              <a:t> tylko te kryteria, które nie zostały jeszcze omówione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155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Tutaj wymieniamy</a:t>
            </a:r>
            <a:r>
              <a:rPr lang="pl-PL" baseline="0" dirty="0"/>
              <a:t> tylko te kryteria, które nie zostały jeszcze omówione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598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po prezentacji kryteriów wyboru.</a:t>
            </a:r>
            <a:r>
              <a:rPr lang="pl-PL" baseline="0" dirty="0"/>
              <a:t> </a:t>
            </a:r>
            <a:r>
              <a:rPr lang="pl-PL" b="1" baseline="0" dirty="0"/>
              <a:t>W tej części warsztatu warto ponownie oddać głos członkom Rady! </a:t>
            </a:r>
            <a:r>
              <a:rPr lang="pl-PL" b="0" baseline="0" dirty="0"/>
              <a:t>Jeśli zagadnienia te zostały już wyczerpane, to należy dokonać podsumowania sformułowanych rekomendacji.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815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prezentujemy szczegółowe dane na temat realizacji budżetu oraz osiągania wskaźników LSR.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3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824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0091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379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4734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2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Jednym z celów pierwszej części warsztatu jest sprawdzenie czy problemy opisane w LSR się nie zdezaktualizowały. W tym celu należy przedstawić podsumowanie najważniejszych wątków z diagnozy, nawet jeśli któreś rzeczywiście uległy dezaktualizacji.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9146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4903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Zagadnienia do omówienia po prezentacji danych.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7686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omawiamy użyteczność procedur naboru i realizacji projektów. Tutaj warto głos oddać pracownikom biura. W części dotyczącej oceny wniosków powinni wypowiedzieć się członkowie Rady LGD.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0261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Przedstawianie procedur rozpocznie się od omówienia procedur konkursowych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26640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Należy omówić kolejne etapy – pytać zaangażowane w nie osoby (odpowiednio wnioskodawców, pracowników biura, przedstawicieli Zarządu i Rady) o ocenę procedur, uwagi itd.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0952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Przejście do tematu procedur realizacji operacji w ramach konkursów grantowych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340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Warto skupić się na różnicy pomiędzy procedurą konkursową a wyborem </a:t>
            </a:r>
            <a:r>
              <a:rPr lang="pl-PL" dirty="0" err="1"/>
              <a:t>grantobiorców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86124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po charakterystyce</a:t>
            </a:r>
            <a:r>
              <a:rPr lang="pl-PL" baseline="0" dirty="0"/>
              <a:t> stosowanych procedur naboru i realizacji projektu – podsumowanie ewentualnych rekomendacji dotyczących zmian procedur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2932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7. Sekcja, w której dokonujemy oceny pracy Biura LGD. Jest tutaj dużo danych do omówienia. Warto prezentując je zwracać uwagę na sukcesy pracowników Biura – pozytywne oceny doradztwa, rozpoznawalność LGD są w dużej mierze ich zasługą. Nie skupiać się na problemach. Raczej na koniec zastanowić się nad propozycjami usprawnień (rekomendacjami).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3484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Omówienie osiągniętych wskaźników planu komunikacji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56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Jednym z celów pierwszej części warsztatu jest sprawdzenie czy problemy opisane w LSR się nie zdezaktualizowały. W tym celu należy przedstawić podsumowanie najważniejszych wątków z diagnozy, nawet jeśli któreś rzeczywiście uległy dezaktualizacji.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2031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0007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54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2503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 koniec robimy</a:t>
            </a:r>
            <a:r>
              <a:rPr lang="pl-PL" baseline="0" dirty="0"/>
              <a:t> podsumowanie:</a:t>
            </a:r>
          </a:p>
          <a:p>
            <a:pPr marL="171450" indent="-171450">
              <a:buFontTx/>
              <a:buChar char="-"/>
            </a:pPr>
            <a:r>
              <a:rPr lang="pl-PL" baseline="0" dirty="0"/>
              <a:t>Zbieramy wszelkie uwagi i pomysły usprawnień (rekomendacje)</a:t>
            </a:r>
          </a:p>
          <a:p>
            <a:pPr marL="171450" indent="-171450">
              <a:buFontTx/>
              <a:buChar char="-"/>
            </a:pPr>
            <a:r>
              <a:rPr lang="pl-PL" baseline="0" dirty="0"/>
              <a:t>Uzgadniamy, w jaki sposób rekomendacje zostaną wykorzystane. Najlepiej wskazać osoby/organy LGD odpowiedzialne za wdrożenie proponowanych pomysłów oraz wyznaczyć jakiś harmonogram ich wdrażania.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605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na podstawie danych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897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z uczestnikami spotkania omawiamy jakość składanych wniosków. W tej części nie ma danych do zaprezentowania. </a:t>
            </a:r>
            <a:r>
              <a:rPr lang="pl-PL" b="1" baseline="0" dirty="0"/>
              <a:t>Warto tutaj oddać głos członkom Rady LGD.</a:t>
            </a:r>
            <a:r>
              <a:rPr lang="pl-PL" b="0" baseline="0" dirty="0"/>
              <a:t> Można np. poprosić każdego z nich by opowiedział o najlepszym i najgorszym w jego ocenie wniosku.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209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Pytania do omówienia – trzeba każdą z tych kwestii przedyskutować i zapisać/nagrać odpowiedzi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339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prezentujemy stosowane w monitoringu wskaźniki. Zadaniem uczestników jest ocena czy wskaźniki pozwalają zdobywać rzetelną wiedzę na temat efektów wdrażania LSR. Innymi słowy, oceniamy tu jakość systemu wskaźników oraz jakość procesu monitorowania realizacji LSR.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801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Ogólnie informujemy</a:t>
            </a:r>
            <a:r>
              <a:rPr lang="pl-PL" baseline="0" dirty="0"/>
              <a:t> o rodzajach wskaźników.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2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29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16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1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98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41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12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2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52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1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6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14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CD10F-EDBA-443A-8783-889E9B31121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7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468309"/>
            <a:ext cx="9144000" cy="1195322"/>
          </a:xfrm>
        </p:spPr>
        <p:txBody>
          <a:bodyPr>
            <a:noAutofit/>
          </a:bodyPr>
          <a:lstStyle/>
          <a:p>
            <a:r>
              <a:rPr lang="pl-PL" sz="4400" dirty="0"/>
              <a:t>Spotkanie refleksyjne</a:t>
            </a:r>
          </a:p>
          <a:p>
            <a:r>
              <a:rPr lang="pl-PL" sz="4400" dirty="0"/>
              <a:t>za rok 2022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227" y="5065970"/>
            <a:ext cx="3611661" cy="1591376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F690D04-4285-4E7A-835C-7FD542C32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843" y="1057777"/>
            <a:ext cx="5072313" cy="293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5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41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Wykres 1" descr="Tytuł: Wykres">
            <a:extLst>
              <a:ext uri="{FF2B5EF4-FFF2-40B4-BE49-F238E27FC236}">
                <a16:creationId xmlns:a16="http://schemas.microsoft.com/office/drawing/2014/main" id="{6688CF06-95BF-380C-70F3-5F3D0BAD1BDB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438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Osiąganie celów LSR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/>
              <a:t>Jakie zmiany w sytuacji społeczno-gospodarczej nastąpiły i mogą mieć wpływ na dezaktualizację LSR?</a:t>
            </a:r>
          </a:p>
          <a:p>
            <a:r>
              <a:rPr lang="pl-PL" sz="4400" dirty="0"/>
              <a:t>Czy widać zróżnicowania potrzeb między poszczególnymi gminami? Jakie i jak można na nie zareagować?</a:t>
            </a:r>
          </a:p>
        </p:txBody>
      </p:sp>
    </p:spTree>
    <p:extLst>
      <p:ext uri="{BB962C8B-B14F-4D97-AF65-F5344CB8AC3E}">
        <p14:creationId xmlns:p14="http://schemas.microsoft.com/office/powerpoint/2010/main" val="1891336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4101" y="2493509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2. W jakim stopniu jakość składanych projektów wybieranych we wszystkich obszarach tematycznych wpływa na osiąganie wskaźników w zaplanowanym czasie? </a:t>
            </a:r>
          </a:p>
        </p:txBody>
      </p:sp>
    </p:spTree>
    <p:extLst>
      <p:ext uri="{BB962C8B-B14F-4D97-AF65-F5344CB8AC3E}">
        <p14:creationId xmlns:p14="http://schemas.microsoft.com/office/powerpoint/2010/main" val="3237933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F4DB18-7957-0B3A-0567-F56DACC30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pl-PL" sz="5200"/>
              <a:t>Nabory w 2022 roku</a:t>
            </a:r>
            <a:endParaRPr lang="en-US" sz="520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5A26BA6-C645-4ECF-4940-5397B08E4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86154"/>
              </p:ext>
            </p:extLst>
          </p:nvPr>
        </p:nvGraphicFramePr>
        <p:xfrm>
          <a:off x="514350" y="1690688"/>
          <a:ext cx="11391899" cy="4343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557">
                  <a:extLst>
                    <a:ext uri="{9D8B030D-6E8A-4147-A177-3AD203B41FA5}">
                      <a16:colId xmlns:a16="http://schemas.microsoft.com/office/drawing/2014/main" val="2717031818"/>
                    </a:ext>
                  </a:extLst>
                </a:gridCol>
                <a:gridCol w="2167566">
                  <a:extLst>
                    <a:ext uri="{9D8B030D-6E8A-4147-A177-3AD203B41FA5}">
                      <a16:colId xmlns:a16="http://schemas.microsoft.com/office/drawing/2014/main" val="3680739324"/>
                    </a:ext>
                  </a:extLst>
                </a:gridCol>
                <a:gridCol w="1672122">
                  <a:extLst>
                    <a:ext uri="{9D8B030D-6E8A-4147-A177-3AD203B41FA5}">
                      <a16:colId xmlns:a16="http://schemas.microsoft.com/office/drawing/2014/main" val="3763036943"/>
                    </a:ext>
                  </a:extLst>
                </a:gridCol>
                <a:gridCol w="2849147">
                  <a:extLst>
                    <a:ext uri="{9D8B030D-6E8A-4147-A177-3AD203B41FA5}">
                      <a16:colId xmlns:a16="http://schemas.microsoft.com/office/drawing/2014/main" val="4013725809"/>
                    </a:ext>
                  </a:extLst>
                </a:gridCol>
                <a:gridCol w="1344534">
                  <a:extLst>
                    <a:ext uri="{9D8B030D-6E8A-4147-A177-3AD203B41FA5}">
                      <a16:colId xmlns:a16="http://schemas.microsoft.com/office/drawing/2014/main" val="3260633375"/>
                    </a:ext>
                  </a:extLst>
                </a:gridCol>
                <a:gridCol w="1479973">
                  <a:extLst>
                    <a:ext uri="{9D8B030D-6E8A-4147-A177-3AD203B41FA5}">
                      <a16:colId xmlns:a16="http://schemas.microsoft.com/office/drawing/2014/main" val="3007730550"/>
                    </a:ext>
                  </a:extLst>
                </a:gridCol>
              </a:tblGrid>
              <a:tr h="1617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Data naboru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effectLst/>
                        </a:rPr>
                        <a:t>Zakres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r>
                        <a:rPr lang="en-US" sz="2200" dirty="0" err="1">
                          <a:effectLst/>
                        </a:rPr>
                        <a:t>wsparcia</a:t>
                      </a:r>
                      <a:br>
                        <a:rPr lang="en-US" sz="2200" dirty="0">
                          <a:effectLst/>
                        </a:rPr>
                      </a:b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effectLst/>
                        </a:rPr>
                        <a:t>Liczba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r>
                        <a:rPr lang="en-US" sz="2200" dirty="0" err="1">
                          <a:effectLst/>
                        </a:rPr>
                        <a:t>złożonych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r>
                        <a:rPr lang="en-US" sz="2200" dirty="0" err="1">
                          <a:effectLst/>
                        </a:rPr>
                        <a:t>wniosków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Liczba wybranych wniosków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Protesty złożone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effectLst/>
                        </a:rPr>
                        <a:t>Protesty</a:t>
                      </a:r>
                      <a:r>
                        <a:rPr lang="en-US" sz="2200" dirty="0">
                          <a:effectLst/>
                        </a:rPr>
                        <a:t> / </a:t>
                      </a:r>
                      <a:r>
                        <a:rPr lang="en-US" sz="2200" dirty="0" err="1">
                          <a:effectLst/>
                        </a:rPr>
                        <a:t>odwołania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r>
                        <a:rPr lang="en-US" sz="2200" dirty="0" err="1">
                          <a:effectLst/>
                        </a:rPr>
                        <a:t>uwzględ</a:t>
                      </a:r>
                      <a:r>
                        <a:rPr lang="pl-PL" sz="2200" dirty="0">
                          <a:effectLst/>
                        </a:rPr>
                        <a:t>-</a:t>
                      </a:r>
                      <a:r>
                        <a:rPr lang="en-US" sz="2200" dirty="0" err="1">
                          <a:effectLst/>
                        </a:rPr>
                        <a:t>nione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extLst>
                  <a:ext uri="{0D108BD9-81ED-4DB2-BD59-A6C34878D82A}">
                    <a16:rowId xmlns:a16="http://schemas.microsoft.com/office/drawing/2014/main" val="741364854"/>
                  </a:ext>
                </a:extLst>
              </a:tr>
              <a:tr h="110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04.05.2022-18.05.2022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Infrastruktura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12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1</a:t>
                      </a:r>
                      <a:r>
                        <a:rPr lang="pl-PL" sz="2200" dirty="0">
                          <a:effectLst/>
                        </a:rPr>
                        <a:t>2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extLst>
                  <a:ext uri="{0D108BD9-81ED-4DB2-BD59-A6C34878D82A}">
                    <a16:rowId xmlns:a16="http://schemas.microsoft.com/office/drawing/2014/main" val="3662788784"/>
                  </a:ext>
                </a:extLst>
              </a:tr>
              <a:tr h="1617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04.05.2022-18.05.2022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Podejmowanie działalności gospodarczej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37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5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30" marR="104530" marT="0" marB="0"/>
                </a:tc>
                <a:extLst>
                  <a:ext uri="{0D108BD9-81ED-4DB2-BD59-A6C34878D82A}">
                    <a16:rowId xmlns:a16="http://schemas.microsoft.com/office/drawing/2014/main" val="171559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Jakość wniosków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 jakich obszarach tematycznych jakość wniosków jest zadowalająca, a w których budzi wątpliwość?</a:t>
            </a:r>
          </a:p>
          <a:p>
            <a:r>
              <a:rPr lang="pl-PL" sz="4000" dirty="0"/>
              <a:t>Jeżeli jakość w pewnych obszarach budzi wątpliwość, czy może odbić się na realizacji celów LSR?</a:t>
            </a:r>
          </a:p>
          <a:p>
            <a:r>
              <a:rPr lang="pl-PL" sz="4000" dirty="0"/>
              <a:t>Co można zrobić by podnieść jakość wniosków?</a:t>
            </a:r>
          </a:p>
        </p:txBody>
      </p:sp>
    </p:spTree>
    <p:extLst>
      <p:ext uri="{BB962C8B-B14F-4D97-AF65-F5344CB8AC3E}">
        <p14:creationId xmlns:p14="http://schemas.microsoft.com/office/powerpoint/2010/main" val="116499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976" y="244125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5. Czy przyjęty system wskaźników dostarcza wszystkie potrzebne informacje niezbędne do określenia skuteczności interwencyjnej strategii?</a:t>
            </a:r>
          </a:p>
        </p:txBody>
      </p:sp>
    </p:spTree>
    <p:extLst>
      <p:ext uri="{BB962C8B-B14F-4D97-AF65-F5344CB8AC3E}">
        <p14:creationId xmlns:p14="http://schemas.microsoft.com/office/powerpoint/2010/main" val="242396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wskaźników w LSR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391931"/>
              </p:ext>
            </p:extLst>
          </p:nvPr>
        </p:nvGraphicFramePr>
        <p:xfrm>
          <a:off x="838200" y="1825623"/>
          <a:ext cx="11049000" cy="40021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24500">
                  <a:extLst>
                    <a:ext uri="{9D8B030D-6E8A-4147-A177-3AD203B41FA5}">
                      <a16:colId xmlns:a16="http://schemas.microsoft.com/office/drawing/2014/main" val="26351450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3335800879"/>
                    </a:ext>
                  </a:extLst>
                </a:gridCol>
              </a:tblGrid>
              <a:tr h="2001077"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Cel szczegółowy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Wskaźnik rezultatu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12017"/>
                  </a:ext>
                </a:extLst>
              </a:tr>
              <a:tr h="2001077"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Przedsięwzięcie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Wskaźnik produktu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745085"/>
                  </a:ext>
                </a:extLst>
              </a:tr>
            </a:tbl>
          </a:graphicData>
        </a:graphic>
      </p:graphicFrame>
      <p:sp>
        <p:nvSpPr>
          <p:cNvPr id="5" name="Strzałka w prawo 4"/>
          <p:cNvSpPr/>
          <p:nvPr/>
        </p:nvSpPr>
        <p:spPr>
          <a:xfrm>
            <a:off x="4761570" y="2597232"/>
            <a:ext cx="1460810" cy="69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4761570" y="4496439"/>
            <a:ext cx="1460810" cy="69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132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6725" y="0"/>
            <a:ext cx="11258550" cy="1325563"/>
          </a:xfrm>
        </p:spPr>
        <p:txBody>
          <a:bodyPr/>
          <a:lstStyle/>
          <a:p>
            <a:pPr lvl="0"/>
            <a:r>
              <a:rPr lang="pl-PL" dirty="0"/>
              <a:t>Wskaźniki rezultatu dla celu szczegółowego 1.1.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708373"/>
              </p:ext>
            </p:extLst>
          </p:nvPr>
        </p:nvGraphicFramePr>
        <p:xfrm>
          <a:off x="466725" y="1166539"/>
          <a:ext cx="11258549" cy="546286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1258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1">
                <a:tc>
                  <a:txBody>
                    <a:bodyPr/>
                    <a:lstStyle/>
                    <a:p>
                      <a:pPr algn="l" defTabSz="1793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Cel szczegółowy 1.1.</a:t>
                      </a:r>
                      <a:endParaRPr lang="pl-P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Turystyczne wykorzystanie dziedzictwa kulturowego i naturalnego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Liczba zinwentaryzowanych zasobów</a:t>
                      </a:r>
                      <a:endParaRPr lang="pl-PL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osób, które skorzystały po realizacji projektu z nowo powstałej lub zmodernizowanej infrastruktury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nowo utworzonych miejsc pracy (ogółem)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uczestników wydarzeń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odbiorców działań związanych z rozwojem i promocją obszaru z wykorzystaniem zasobów dziedzictwa kulturowego i/lub naturalnego LGD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2911527693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projektów skierowanych do następujących grup docelowych: mieszkańcy, turyści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307123163"/>
                  </a:ext>
                </a:extLst>
              </a:tr>
              <a:tr h="7382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mających wpływ na ochronę środowiska i/lub przeciwdziałających zmianom klimatu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3363606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00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0"/>
            <a:ext cx="11329204" cy="946484"/>
          </a:xfrm>
        </p:spPr>
        <p:txBody>
          <a:bodyPr>
            <a:noAutofit/>
          </a:bodyPr>
          <a:lstStyle/>
          <a:p>
            <a:pPr lvl="0"/>
            <a:r>
              <a:rPr lang="pl-PL" sz="3600" dirty="0"/>
              <a:t>Wskaźniki produktu w ramach celu szczegółowego 1.1 (cz.1.)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752657"/>
              </p:ext>
            </p:extLst>
          </p:nvPr>
        </p:nvGraphicFramePr>
        <p:xfrm>
          <a:off x="152401" y="758061"/>
          <a:ext cx="11896846" cy="6001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4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Przedsięwzięcia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Wskaźnik produktu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1.1.1. Inwentaryzacja zasobów dziedzictwa kulturowego </a:t>
                      </a:r>
                      <a:b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naturalnego obszaru LGD oraz określenie możliwości ich wykorzystania 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przeprowadzonych inwentaryzacji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80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1.1.2. Infrastruktura turystyczna, rekreacyjna i/lub kulturowa wykorzystująca zasoby obszaru LGD 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nowych lub zmodernizowanych obiektów infrastruktury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80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7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zrealizowanych projektów współpracy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833367876"/>
                  </a:ext>
                </a:extLst>
              </a:tr>
              <a:tr h="84480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7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nowych lub zmodernizowanych obiektów infrastruktury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(operacja własna)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3574024283"/>
                  </a:ext>
                </a:extLst>
              </a:tr>
              <a:tr h="1126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1.1.3. Tworzenie lub rozwój działalności turystycznych i kulturalno-rozrywkowych wykorzystujących zasoby kulturowe i/lub naturalne obszaru LGD 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rozwoju istniejącego przedsiębiorstwa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1.1.4.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Organizacja wydarzeń kulturalnych na obszarze LGD z wykorzystaniem zasobów obszaru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313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0"/>
            <a:ext cx="11271330" cy="946484"/>
          </a:xfrm>
        </p:spPr>
        <p:txBody>
          <a:bodyPr>
            <a:noAutofit/>
          </a:bodyPr>
          <a:lstStyle/>
          <a:p>
            <a:pPr lvl="0"/>
            <a:r>
              <a:rPr lang="pl-PL" sz="3600" dirty="0"/>
              <a:t>Wskaźniki produktu w ramach celu szczegółowego 1.1 (cz.2)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043241"/>
              </p:ext>
            </p:extLst>
          </p:nvPr>
        </p:nvGraphicFramePr>
        <p:xfrm>
          <a:off x="152400" y="758061"/>
          <a:ext cx="11831053" cy="5835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7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Przedsięwzięcia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Wskaźnik produktu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1.1.5.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kompetencji osób/pracowników sektora turystycznego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wydarzeń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2412561977"/>
                  </a:ext>
                </a:extLst>
              </a:tr>
              <a:tr h="10769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1.1.6.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i promocja obszaru z wykorzystaniem zasobów dziedzictwa kulturowego i/lub naturalnego LGD 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podmiotów, które otrzymały wsparcie w ramach realizacji LSR  (projekt grantowy)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56966484"/>
                  </a:ext>
                </a:extLst>
              </a:tr>
              <a:tr h="10769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7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podmiotów, które otrzymały wsparcie w ramach realizacji LSR (konkurs)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902804390"/>
                  </a:ext>
                </a:extLst>
              </a:tr>
              <a:tr h="911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1.1.7.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Czas na Świętokrzyskie – działania marketingowe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zrealizowanych projektów współpracy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62182655"/>
                  </a:ext>
                </a:extLst>
              </a:tr>
              <a:tr h="607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1.1.8.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Udział LGD w targach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599313278"/>
                  </a:ext>
                </a:extLst>
              </a:tr>
              <a:tr h="497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1.1.9.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Wydawnictwa promocyjne LGD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100517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07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2844" y="280701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4. W jakim stopniu wybierane projekty realizowane w ramach LSR przyczyniają się do osiągnięcia celów LSR i w jakim stopniu przyczyniają się do odpowiadania na potrzeby społeczności z obszaru LGD?</a:t>
            </a:r>
          </a:p>
        </p:txBody>
      </p:sp>
    </p:spTree>
    <p:extLst>
      <p:ext uri="{BB962C8B-B14F-4D97-AF65-F5344CB8AC3E}">
        <p14:creationId xmlns:p14="http://schemas.microsoft.com/office/powerpoint/2010/main" val="1058784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6725" y="0"/>
            <a:ext cx="11258550" cy="1325563"/>
          </a:xfrm>
        </p:spPr>
        <p:txBody>
          <a:bodyPr/>
          <a:lstStyle/>
          <a:p>
            <a:pPr lvl="0"/>
            <a:r>
              <a:rPr lang="pl-PL" dirty="0"/>
              <a:t>Wskaźniki rezultatu dla celu szczegółowego 1.2.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93044"/>
              </p:ext>
            </p:extLst>
          </p:nvPr>
        </p:nvGraphicFramePr>
        <p:xfrm>
          <a:off x="666750" y="1080828"/>
          <a:ext cx="10610850" cy="541124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61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1">
                <a:tc>
                  <a:txBody>
                    <a:bodyPr/>
                    <a:lstStyle/>
                    <a:p>
                      <a:pPr algn="l" defTabSz="1793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Cel szczegółowy 1.2.</a:t>
                      </a:r>
                      <a:endParaRPr lang="pl-PL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Pobudzenie przedsiębiorczości wśród mieszkańców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Liczba nowo utworzonych miejsc pracy (ogółem)</a:t>
                      </a:r>
                      <a:endParaRPr lang="pl-PL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9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uczestników wydarzeń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osób uczestniczących w spotkaniach informacyjno-konsultacyjnych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 ukierunkowanych na innowacje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projektów skierowanych do następujących grup docelowych: mieszkańcy, turyści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291152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068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-114300"/>
            <a:ext cx="10810374" cy="946484"/>
          </a:xfrm>
        </p:spPr>
        <p:txBody>
          <a:bodyPr>
            <a:noAutofit/>
          </a:bodyPr>
          <a:lstStyle/>
          <a:p>
            <a:pPr lvl="0"/>
            <a:r>
              <a:rPr lang="pl-PL" sz="2800" dirty="0"/>
              <a:t>Wskaźniki produktu w ramach celu szczegółowego 1.2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726653"/>
              </p:ext>
            </p:extLst>
          </p:nvPr>
        </p:nvGraphicFramePr>
        <p:xfrm>
          <a:off x="419100" y="571452"/>
          <a:ext cx="11620499" cy="6146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5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Przedsięwzięcia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Wskaźnik produktu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1.2.1. Powstanie nowych podmiotów gospodarczych 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utworzeniu nowego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1.2.2. Wydarzenia integrujące branże mające kluczowe znaczenie dla rozwoju obszaru (działalność związana z zakwaterowaniem i usługami gastronomicznymi, kultura, rekreacja i rozrywka, handel hurtowy i detaliczny, działalność organizacji członkowskich)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1.2.3.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działalności gospodarczej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rozwoju istniejącego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1.2.4.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Podniesienie wiedzy mieszkańców o prowadzeniu działalności gospodarczej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spotkań informacyjno-konsultacyjnych LGD z mieszkańcami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1.2.5.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Kreator przedsiębiorczości 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zrealizowanych projektów współpracy międzynarodowej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18509593"/>
                  </a:ext>
                </a:extLst>
              </a:tr>
              <a:tr h="88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1.2.6.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Powstanie nowych podmiotów gospodarczych prowadzonych przez osoby do 35. roku życia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utworzeniu nowego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2652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999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6725" y="23229"/>
            <a:ext cx="11258550" cy="1209737"/>
          </a:xfrm>
        </p:spPr>
        <p:txBody>
          <a:bodyPr/>
          <a:lstStyle/>
          <a:p>
            <a:pPr lvl="0"/>
            <a:r>
              <a:rPr lang="pl-PL" dirty="0"/>
              <a:t>Wskaźniki rezultatu dla celu szczegółowego 1.3.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510754"/>
              </p:ext>
            </p:extLst>
          </p:nvPr>
        </p:nvGraphicFramePr>
        <p:xfrm>
          <a:off x="581748" y="944019"/>
          <a:ext cx="11143527" cy="574028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1143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6193">
                <a:tc>
                  <a:txBody>
                    <a:bodyPr/>
                    <a:lstStyle/>
                    <a:p>
                      <a:pPr algn="l" defTabSz="1793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Cel szczegółowy 1.3.</a:t>
                      </a:r>
                      <a:endParaRPr lang="pl-PL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Wsparcie realizacji pasji mieszkańców i turystów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uczestników wydarzeń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osób uczestniczących w spotkaniach informacyjno-konsultacyjnych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49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Liczba operacji mających wpływ na ochronę środowiska i/lub przeciwdziałających zmianom klimatu</a:t>
                      </a:r>
                      <a:endParaRPr lang="pl-PL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136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projektów skierowanych do następujących grup docelowych: mieszkańcy, młodzież, lokalni liderzy, rolnicy, organizacje pozarządowe, przedsiębiorcy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305899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519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0"/>
            <a:ext cx="10810374" cy="946484"/>
          </a:xfrm>
        </p:spPr>
        <p:txBody>
          <a:bodyPr>
            <a:noAutofit/>
          </a:bodyPr>
          <a:lstStyle/>
          <a:p>
            <a:pPr lvl="0"/>
            <a:r>
              <a:rPr lang="pl-PL" sz="3200" dirty="0"/>
              <a:t>Wskaźniki produktu w ramach celu szczegółowego 1.3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498760"/>
              </p:ext>
            </p:extLst>
          </p:nvPr>
        </p:nvGraphicFramePr>
        <p:xfrm>
          <a:off x="323850" y="794084"/>
          <a:ext cx="11643561" cy="5911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4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2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8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Przedsięwzięcia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Wskaźnik produktu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1.3.1. Rozwijanie pasji mieszkańców – wyjazd studyjny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1.3.2. Integracja mieszkańców – łączymy ludzi z pasją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1.3.3.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Wydarzenia promujące zdrowy styl życia mieszkańców i turystów – prozdrowotność 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0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1.3.4.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Działania promujące pasje mieszkańców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1.3.5.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Zagospodarowanie czasu wolnego mieszkańcom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godzin zagospodarowanych zajęciami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95565548"/>
                  </a:ext>
                </a:extLst>
              </a:tr>
              <a:tr h="572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1.3.6.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Informowanie mieszkańców o potencjale i wydarzeniach na obszarze LGD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spotkań informacyjno-konsultacyjnych LGD z mieszkańcami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2042944064"/>
                  </a:ext>
                </a:extLst>
              </a:tr>
              <a:tr h="75484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1.3.7.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Ekologia i ekoturystyka – promocja i wsparcie działań pozytywnie wpływających na ochronę środowiska oraz przeciwdziałających zmianom klimatu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14287889"/>
                  </a:ext>
                </a:extLst>
              </a:tr>
              <a:tr h="9271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zrealizowanych projektów współpracy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232435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082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wskaźników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4000" dirty="0"/>
              <a:t>Czy zbierane dane są wiarygodne, a źródła trafne?</a:t>
            </a:r>
          </a:p>
          <a:p>
            <a:pPr>
              <a:lnSpc>
                <a:spcPct val="150000"/>
              </a:lnSpc>
            </a:pPr>
            <a:r>
              <a:rPr lang="pl-PL" sz="4000" dirty="0"/>
              <a:t>Jeśli nie to jakie zmiany można wprowadzić na tym etapie?</a:t>
            </a:r>
          </a:p>
        </p:txBody>
      </p:sp>
    </p:spTree>
    <p:extLst>
      <p:ext uri="{BB962C8B-B14F-4D97-AF65-F5344CB8AC3E}">
        <p14:creationId xmlns:p14="http://schemas.microsoft.com/office/powerpoint/2010/main" val="2470442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478" y="1696131"/>
            <a:ext cx="10515600" cy="2852737"/>
          </a:xfrm>
        </p:spPr>
        <p:txBody>
          <a:bodyPr/>
          <a:lstStyle/>
          <a:p>
            <a:r>
              <a:rPr lang="pl-PL" dirty="0"/>
              <a:t>3. W jakim stopniu stosowane kryteria wyboru projektów spełniają swoją rolę?</a:t>
            </a:r>
          </a:p>
        </p:txBody>
      </p:sp>
    </p:spTree>
    <p:extLst>
      <p:ext uri="{BB962C8B-B14F-4D97-AF65-F5344CB8AC3E}">
        <p14:creationId xmlns:p14="http://schemas.microsoft.com/office/powerpoint/2010/main" val="1664080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05AFB-0E09-4D68-A26E-A8D871ADB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506"/>
            <a:ext cx="10515600" cy="793550"/>
          </a:xfrm>
        </p:spPr>
        <p:txBody>
          <a:bodyPr>
            <a:normAutofit/>
          </a:bodyPr>
          <a:lstStyle/>
          <a:p>
            <a:r>
              <a:rPr lang="pl-PL" dirty="0"/>
              <a:t>Kryteria – granty – cz.1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C298D1-4126-4363-80F1-9A65A7850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93056"/>
            <a:ext cx="11148753" cy="566543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450" dirty="0"/>
              <a:t>Udział procentowy wnioskowanej kwoty wsparcia w wielkości środków przeznaczonych na konkurs jest równy lub mniejszy od udziału procentowego wskaźnika produktu osiąganego przez zadanie w stosunku do wskaźnika zakładanego do osiągnięcia w ramach konkursu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450" dirty="0"/>
              <a:t>Udział procentowy wnioskowanej kwoty wsparcia w wielkości środków przeznaczonych na konkurs jest równy lub mniejszy od udziału procentowego osiąganego wskaźnika rezultatu (bezpośrednio wynikającego ze wskaźnika produktu) przez zadanie w stosunku do wskaźnika rezultatu zakładanego do osiągnięcia w ramach konkursu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450" dirty="0"/>
              <a:t>Zadanie zakłada wykorzystanie rozwiązań innowacyjnych określonych w LSR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450" dirty="0"/>
              <a:t>W budżecie zadania zaplanowano min. 0,5% środków na działania informujące o przyznaniu wsparcia przez LGD w ramach LSR</a:t>
            </a:r>
          </a:p>
        </p:txBody>
      </p:sp>
    </p:spTree>
    <p:extLst>
      <p:ext uri="{BB962C8B-B14F-4D97-AF65-F5344CB8AC3E}">
        <p14:creationId xmlns:p14="http://schemas.microsoft.com/office/powerpoint/2010/main" val="3898300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05AFB-0E09-4D68-A26E-A8D871ADB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78"/>
            <a:ext cx="10515600" cy="909928"/>
          </a:xfrm>
        </p:spPr>
        <p:txBody>
          <a:bodyPr>
            <a:normAutofit/>
          </a:bodyPr>
          <a:lstStyle/>
          <a:p>
            <a:r>
              <a:rPr lang="pl-PL" dirty="0"/>
              <a:t>Kryteria – granty – cz.2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C298D1-4126-4363-80F1-9A65A7850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306"/>
            <a:ext cx="10816244" cy="5831694"/>
          </a:xfrm>
        </p:spPr>
        <p:txBody>
          <a:bodyPr>
            <a:noAutofit/>
          </a:bodyPr>
          <a:lstStyle/>
          <a:p>
            <a:pPr marL="531813" indent="-531813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Udział wkładu własnego w realizację zadania jest większy o 10 punktów procentowych od wymaganego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Wnioskodawca spełnia 3 z 4 warunków: 1-posiada doświadczenie zgodne z zakresem planowanego zadania, 2- posiada kwalifikacje zgodne z zakresem planowanego zadania, 3- posiada zasoby zgodne z zakresem planowanego zadania, 4 - wykonuje działalność odpowiednią do przedmiotu zadania które </a:t>
            </a:r>
            <a:br>
              <a:rPr lang="pl-PL" sz="2400" dirty="0"/>
            </a:br>
            <a:r>
              <a:rPr lang="pl-PL" sz="2400" dirty="0"/>
              <a:t>chce realizować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Wnioskodawca na dzień złożenia wniosku prowadzi działalność i/lub ma miejsce zamieszkania na obszarze LSR od co najmniej 12 miesięcy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Wnioskodawca korzystał z doradztwa prowadzonego przez pracowników LGD i/lub wziął udział w szkoleniu dotyczącym danego Konkursu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W budżecie zadania zaplanowano min. 50% środków działania w miejscowości zamieszkałej przez mniej niż 5 000 mieszkańców.</a:t>
            </a:r>
          </a:p>
        </p:txBody>
      </p:sp>
    </p:spTree>
    <p:extLst>
      <p:ext uri="{BB962C8B-B14F-4D97-AF65-F5344CB8AC3E}">
        <p14:creationId xmlns:p14="http://schemas.microsoft.com/office/powerpoint/2010/main" val="3497690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36CE09-BABE-44B7-B0DC-69557723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753"/>
            <a:ext cx="10515600" cy="897775"/>
          </a:xfrm>
        </p:spPr>
        <p:txBody>
          <a:bodyPr>
            <a:normAutofit/>
          </a:bodyPr>
          <a:lstStyle/>
          <a:p>
            <a:r>
              <a:rPr lang="pl-PL" sz="3200" dirty="0"/>
              <a:t>Kryteria – podejmowanie i rozwój działalności gospodarczej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F4ACD8-7370-41F6-9704-BEE2F8B4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7528"/>
            <a:ext cx="11132128" cy="5760719"/>
          </a:xfrm>
        </p:spPr>
        <p:txBody>
          <a:bodyPr>
            <a:normAutofit/>
          </a:bodyPr>
          <a:lstStyle/>
          <a:p>
            <a:r>
              <a:rPr lang="pl-PL" dirty="0"/>
              <a:t>W budżecie operacji zaplanowano min. 5% środków na działania mające wpływ na ochronę środowiska i/lub przeciwdziałające zmianom klimatu</a:t>
            </a:r>
          </a:p>
          <a:p>
            <a:r>
              <a:rPr lang="pl-PL" dirty="0"/>
              <a:t>Wnioskodawca podejmie działalność w branży strategicznej dla rozwoju obszaru LSR zgodnie z nr sekcji PKD wskazanym w LSR.</a:t>
            </a:r>
          </a:p>
          <a:p>
            <a:r>
              <a:rPr lang="pl-PL" dirty="0"/>
              <a:t>Operacja zakłada utworzenie więcej niż 1 miejsca pracy w przeliczeniu na pełne etaty średnioroczne</a:t>
            </a:r>
          </a:p>
          <a:p>
            <a:r>
              <a:rPr lang="pl-PL" dirty="0"/>
              <a:t>Koszt utworzenia 1 miejsca pracy jest niższy od średniego kosztu dla wszystkich operacji poddany ocenie wg kryteriów wyboru</a:t>
            </a:r>
          </a:p>
          <a:p>
            <a:r>
              <a:rPr lang="pl-PL" i="1" dirty="0"/>
              <a:t>Dla Premii na założenie działalności</a:t>
            </a:r>
            <a:r>
              <a:rPr lang="pl-PL" dirty="0"/>
              <a:t>: </a:t>
            </a:r>
          </a:p>
          <a:p>
            <a:pPr lvl="1"/>
            <a:r>
              <a:rPr lang="pl-PL" dirty="0"/>
              <a:t>Wnioskodawca spełnia 2 z 3 warunków: posiada doświadczenie/posiada kwalifikacje/posiada zasoby odpowiednie do przedmiotu operacji, którą chce realizować</a:t>
            </a:r>
          </a:p>
          <a:p>
            <a:pPr lvl="1"/>
            <a:r>
              <a:rPr lang="pl-PL" dirty="0"/>
              <a:t>Wnioskodawca jest osobą należącą do grupy </a:t>
            </a:r>
            <a:r>
              <a:rPr lang="pl-PL" dirty="0" err="1"/>
              <a:t>defaworyzowanej</a:t>
            </a:r>
            <a:r>
              <a:rPr lang="pl-PL" dirty="0"/>
              <a:t> określonej w LSR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4371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D75CF-EB32-4E02-BD44-49E83C32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496"/>
            <a:ext cx="10515600" cy="1325563"/>
          </a:xfrm>
        </p:spPr>
        <p:txBody>
          <a:bodyPr/>
          <a:lstStyle/>
          <a:p>
            <a:r>
              <a:rPr lang="pl-PL" dirty="0"/>
              <a:t>Kryteria – rozwój infrastruktury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D8D8D2-6523-4902-8E50-03DFA0F52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059"/>
            <a:ext cx="10515600" cy="4710112"/>
          </a:xfrm>
        </p:spPr>
        <p:txBody>
          <a:bodyPr>
            <a:normAutofit/>
          </a:bodyPr>
          <a:lstStyle/>
          <a:p>
            <a:r>
              <a:rPr lang="pl-PL" sz="4000" dirty="0"/>
              <a:t>Operacja pozwala prawomocne pozwolenie na budowę lub prawomocne zgłoszenie robót budowlanych lub operacja nie wiąże się z koniecznością uzyskania pozwolenia na budowę lub zgłoszenia robót budowlanych</a:t>
            </a:r>
          </a:p>
          <a:p>
            <a:r>
              <a:rPr lang="pl-PL" sz="4000" dirty="0"/>
              <a:t>Wybudowana/przebudowana/zmodernizowana infrastruktura będzie przystosowana do obsługi co najmniej 5 000 osób rocznie</a:t>
            </a:r>
          </a:p>
        </p:txBody>
      </p:sp>
    </p:spTree>
    <p:extLst>
      <p:ext uri="{BB962C8B-B14F-4D97-AF65-F5344CB8AC3E}">
        <p14:creationId xmlns:p14="http://schemas.microsoft.com/office/powerpoint/2010/main" val="354087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l-PL" dirty="0"/>
              <a:t>Podsumowanie diagnozy w LSR – cz.1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75934"/>
            <a:ext cx="10915996" cy="537449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Obszar LGD wyludnia się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Grupą objętą wsparciem powinny być osoby młode, należy przeciwdziałać ich odpływowi z obszaru LGD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Problemem obszaru jest niedostateczny rozwój gospodarki – niska przedsiębiorczość mieszkańców i niewielka atrakcyjność inwestycyjna. Powoduje to ubożenie mieszkańców i utrzymywanie się wysokich wskaźników bezrobocia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Należy w większym stopniu wykorzystywać zasoby dziedzictwa przyrodniczego i kulturowego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Potrzebna jest promocja obszaru – turystyka, produkty lokalne</a:t>
            </a:r>
          </a:p>
        </p:txBody>
      </p:sp>
    </p:spTree>
    <p:extLst>
      <p:ext uri="{BB962C8B-B14F-4D97-AF65-F5344CB8AC3E}">
        <p14:creationId xmlns:p14="http://schemas.microsoft.com/office/powerpoint/2010/main" val="3688852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Czy są jednoznaczne, obiektywne, czy pozwalają wybrać najlepsze wnioski?</a:t>
            </a:r>
          </a:p>
          <a:p>
            <a:r>
              <a:rPr lang="pl-PL" sz="3600" dirty="0"/>
              <a:t>Czy wnioskodawcy zgłaszają wątpliwości odnośnie kryteriów, jakie?</a:t>
            </a:r>
          </a:p>
          <a:p>
            <a:r>
              <a:rPr lang="pl-PL" sz="3600" dirty="0"/>
              <a:t>Co można zrobić, żeby poprawić katalog kryteriów?</a:t>
            </a:r>
          </a:p>
        </p:txBody>
      </p:sp>
    </p:spTree>
    <p:extLst>
      <p:ext uri="{BB962C8B-B14F-4D97-AF65-F5344CB8AC3E}">
        <p14:creationId xmlns:p14="http://schemas.microsoft.com/office/powerpoint/2010/main" val="4144971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1. Czy realizacja finansowa i rzeczowa LSR przebiegała zgodnie z planem i można ją uznać za zadowalającą?</a:t>
            </a:r>
          </a:p>
        </p:txBody>
      </p:sp>
    </p:spTree>
    <p:extLst>
      <p:ext uri="{BB962C8B-B14F-4D97-AF65-F5344CB8AC3E}">
        <p14:creationId xmlns:p14="http://schemas.microsoft.com/office/powerpoint/2010/main" val="1737210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399" cy="1091710"/>
          </a:xfrm>
        </p:spPr>
        <p:txBody>
          <a:bodyPr>
            <a:normAutofit/>
          </a:bodyPr>
          <a:lstStyle/>
          <a:p>
            <a:r>
              <a:rPr lang="pl-PL" sz="3600" dirty="0"/>
              <a:t>Realizacja LSR – wskaźniki produktu w ramach celu 1.1. (cz.1.)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489409"/>
              </p:ext>
            </p:extLst>
          </p:nvPr>
        </p:nvGraphicFramePr>
        <p:xfrm>
          <a:off x="304800" y="853874"/>
          <a:ext cx="11582399" cy="580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6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86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 err="1">
                          <a:effectLst/>
                        </a:rPr>
                        <a:t>Przedsię</a:t>
                      </a:r>
                      <a:r>
                        <a:rPr lang="pl-PL" sz="2400" kern="1200" dirty="0">
                          <a:effectLst/>
                        </a:rPr>
                        <a:t>-wzięcie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Wskaźnik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Wartość docelowa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Łączna realizacja – stan na 01.12.2022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przeprowadzonych inwentaryzacji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30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1.1.2.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nowych lub zmodernizowanych obiektów infrastruktury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Konkurs – 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52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Operacja własna - 1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8157797"/>
                  </a:ext>
                </a:extLst>
              </a:tr>
              <a:tr h="60730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Liczna zrealizowanych projektów współpracy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5950157"/>
                  </a:ext>
                </a:extLst>
              </a:tr>
              <a:tr h="759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rozwoju istniejącego przedsiębiorstwa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2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645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399" cy="1091710"/>
          </a:xfrm>
        </p:spPr>
        <p:txBody>
          <a:bodyPr>
            <a:normAutofit/>
          </a:bodyPr>
          <a:lstStyle/>
          <a:p>
            <a:r>
              <a:rPr lang="pl-PL" sz="3600" dirty="0"/>
              <a:t>Realizacja LSR – wskaźniki produktu w ramach celu 1.1. (cz.2)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515909"/>
              </p:ext>
            </p:extLst>
          </p:nvPr>
        </p:nvGraphicFramePr>
        <p:xfrm>
          <a:off x="304799" y="853872"/>
          <a:ext cx="11582399" cy="580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72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 err="1">
                          <a:effectLst/>
                        </a:rPr>
                        <a:t>Przedsię</a:t>
                      </a:r>
                      <a:r>
                        <a:rPr lang="pl-PL" sz="2400" kern="1200" dirty="0">
                          <a:effectLst/>
                        </a:rPr>
                        <a:t>-wzięcie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Wskaźnik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Wartość docelowa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Łączna realizacja – stan na 01.12.2022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wydarzeń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6248581"/>
                  </a:ext>
                </a:extLst>
              </a:tr>
              <a:tr h="39387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1.1.6.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podmiotów, które otrzymały wsparcie w ramach realizacji LSR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Konkurs - 5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9492891"/>
                  </a:ext>
                </a:extLst>
              </a:tr>
              <a:tr h="3938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Grant - 15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7769950"/>
                  </a:ext>
                </a:extLst>
              </a:tr>
              <a:tr h="749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zrealizowanych projektów współpracy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  <a:endParaRPr lang="pl-PL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475316"/>
                  </a:ext>
                </a:extLst>
              </a:tr>
              <a:tr h="731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1970801"/>
                  </a:ext>
                </a:extLst>
              </a:tr>
              <a:tr h="1129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8115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6884" y="-117475"/>
            <a:ext cx="11582399" cy="1325563"/>
          </a:xfrm>
        </p:spPr>
        <p:txBody>
          <a:bodyPr>
            <a:normAutofit/>
          </a:bodyPr>
          <a:lstStyle/>
          <a:p>
            <a:r>
              <a:rPr lang="pl-PL" sz="3600" dirty="0"/>
              <a:t>Realizacja LSR – wskaźniki produktu w ramach celu 1.2.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447962"/>
              </p:ext>
            </p:extLst>
          </p:nvPr>
        </p:nvGraphicFramePr>
        <p:xfrm>
          <a:off x="336884" y="794335"/>
          <a:ext cx="11582399" cy="593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8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3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2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 err="1">
                          <a:effectLst/>
                        </a:rPr>
                        <a:t>Przedsię</a:t>
                      </a:r>
                      <a:r>
                        <a:rPr lang="pl-PL" sz="2300" kern="1200" dirty="0">
                          <a:effectLst/>
                        </a:rPr>
                        <a:t>-wzięcie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Wskaźnik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Wartość docelowa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Łączna realizacja </a:t>
                      </a:r>
                      <a:r>
                        <a:rPr lang="pl-PL" sz="2400" kern="1200" dirty="0">
                          <a:effectLst/>
                        </a:rPr>
                        <a:t>– stan na 01.12.2022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utworzeniu nowego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26369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6248581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rozwoju istniejącego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9492891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spotkań informacyjno-konsultacyjnych LGD z mieszkańcami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475316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zrealizowanych projektów współpracy międzynarodowej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1970801"/>
                  </a:ext>
                </a:extLst>
              </a:tr>
              <a:tr h="599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utworzeniu nowego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131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6884" y="-201696"/>
            <a:ext cx="11582399" cy="1325563"/>
          </a:xfrm>
        </p:spPr>
        <p:txBody>
          <a:bodyPr>
            <a:normAutofit/>
          </a:bodyPr>
          <a:lstStyle/>
          <a:p>
            <a:r>
              <a:rPr lang="pl-PL" sz="3600" dirty="0"/>
              <a:t>Realizacja LSR – wskaźniki produktu w ramach celu 1.3.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862386"/>
              </p:ext>
            </p:extLst>
          </p:nvPr>
        </p:nvGraphicFramePr>
        <p:xfrm>
          <a:off x="445168" y="794335"/>
          <a:ext cx="11474115" cy="589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6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9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5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 err="1">
                          <a:effectLst/>
                        </a:rPr>
                        <a:t>Przedsię</a:t>
                      </a:r>
                      <a:r>
                        <a:rPr lang="pl-PL" sz="2300" kern="1200" dirty="0">
                          <a:effectLst/>
                        </a:rPr>
                        <a:t>-wzięcie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Wskaźnik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Wartość docelowa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Łączna realizacja </a:t>
                      </a:r>
                      <a:r>
                        <a:rPr lang="pl-PL" sz="2400" kern="1200" dirty="0">
                          <a:effectLst/>
                        </a:rPr>
                        <a:t>– stan na 01.12.2022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26369"/>
                  </a:ext>
                </a:extLst>
              </a:tr>
              <a:tr h="416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godzin zagospodarowanych zajęciami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3845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6248581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spotkań informacyjno-konsultacyjnych LGD z mieszkańcami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9492891"/>
                  </a:ext>
                </a:extLst>
              </a:tr>
              <a:tr h="74320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(projekt grantowy)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475316"/>
                  </a:ext>
                </a:extLst>
              </a:tr>
              <a:tr h="74320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zrealizowanych projektów współpracy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167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712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5A5D1-F765-4105-BF35-196FC75B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36" y="28699"/>
            <a:ext cx="10515600" cy="916230"/>
          </a:xfrm>
        </p:spPr>
        <p:txBody>
          <a:bodyPr>
            <a:normAutofit/>
          </a:bodyPr>
          <a:lstStyle/>
          <a:p>
            <a:r>
              <a:rPr lang="pl-PL" sz="4000" dirty="0"/>
              <a:t>Realizacja planu działania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B61AE7EB-99B3-9ABB-E546-42002D9F6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425051"/>
              </p:ext>
            </p:extLst>
          </p:nvPr>
        </p:nvGraphicFramePr>
        <p:xfrm>
          <a:off x="349135" y="944929"/>
          <a:ext cx="11371808" cy="5546609"/>
        </p:xfrm>
        <a:graphic>
          <a:graphicData uri="http://schemas.openxmlformats.org/drawingml/2006/table">
            <a:tbl>
              <a:tblPr/>
              <a:tblGrid>
                <a:gridCol w="3047737">
                  <a:extLst>
                    <a:ext uri="{9D8B030D-6E8A-4147-A177-3AD203B41FA5}">
                      <a16:colId xmlns:a16="http://schemas.microsoft.com/office/drawing/2014/main" val="3336066777"/>
                    </a:ext>
                  </a:extLst>
                </a:gridCol>
                <a:gridCol w="909659">
                  <a:extLst>
                    <a:ext uri="{9D8B030D-6E8A-4147-A177-3AD203B41FA5}">
                      <a16:colId xmlns:a16="http://schemas.microsoft.com/office/drawing/2014/main" val="2019460935"/>
                    </a:ext>
                  </a:extLst>
                </a:gridCol>
                <a:gridCol w="909659">
                  <a:extLst>
                    <a:ext uri="{9D8B030D-6E8A-4147-A177-3AD203B41FA5}">
                      <a16:colId xmlns:a16="http://schemas.microsoft.com/office/drawing/2014/main" val="2978579489"/>
                    </a:ext>
                  </a:extLst>
                </a:gridCol>
                <a:gridCol w="909659">
                  <a:extLst>
                    <a:ext uri="{9D8B030D-6E8A-4147-A177-3AD203B41FA5}">
                      <a16:colId xmlns:a16="http://schemas.microsoft.com/office/drawing/2014/main" val="1775650079"/>
                    </a:ext>
                  </a:extLst>
                </a:gridCol>
                <a:gridCol w="909659">
                  <a:extLst>
                    <a:ext uri="{9D8B030D-6E8A-4147-A177-3AD203B41FA5}">
                      <a16:colId xmlns:a16="http://schemas.microsoft.com/office/drawing/2014/main" val="2525776620"/>
                    </a:ext>
                  </a:extLst>
                </a:gridCol>
                <a:gridCol w="909659">
                  <a:extLst>
                    <a:ext uri="{9D8B030D-6E8A-4147-A177-3AD203B41FA5}">
                      <a16:colId xmlns:a16="http://schemas.microsoft.com/office/drawing/2014/main" val="3800738703"/>
                    </a:ext>
                  </a:extLst>
                </a:gridCol>
                <a:gridCol w="909659">
                  <a:extLst>
                    <a:ext uri="{9D8B030D-6E8A-4147-A177-3AD203B41FA5}">
                      <a16:colId xmlns:a16="http://schemas.microsoft.com/office/drawing/2014/main" val="606496055"/>
                    </a:ext>
                  </a:extLst>
                </a:gridCol>
                <a:gridCol w="909659">
                  <a:extLst>
                    <a:ext uri="{9D8B030D-6E8A-4147-A177-3AD203B41FA5}">
                      <a16:colId xmlns:a16="http://schemas.microsoft.com/office/drawing/2014/main" val="3488240487"/>
                    </a:ext>
                  </a:extLst>
                </a:gridCol>
                <a:gridCol w="1956458">
                  <a:extLst>
                    <a:ext uri="{9D8B030D-6E8A-4147-A177-3AD203B41FA5}">
                      <a16:colId xmlns:a16="http://schemas.microsoft.com/office/drawing/2014/main" val="531147674"/>
                    </a:ext>
                  </a:extLst>
                </a:gridCol>
              </a:tblGrid>
              <a:tr h="57665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Rozwój działalności gospodarczej, infrastruktura i premia na założenie działalności gospodarczej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25396241"/>
                  </a:ext>
                </a:extLst>
              </a:tr>
              <a:tr h="1180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2016-2022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92981"/>
                  </a:ext>
                </a:extLst>
              </a:tr>
              <a:tr h="17835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206765"/>
                  </a:ext>
                </a:extLst>
              </a:tr>
              <a:tr h="657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ŚBRR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054470"/>
                  </a:ext>
                </a:extLst>
              </a:tr>
              <a:tr h="583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032259"/>
                  </a:ext>
                </a:extLst>
              </a:tr>
              <a:tr h="576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Rezygnacje w ŚBRR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4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6008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5A5D1-F765-4105-BF35-196FC75B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36" y="28699"/>
            <a:ext cx="10515600" cy="916230"/>
          </a:xfrm>
        </p:spPr>
        <p:txBody>
          <a:bodyPr>
            <a:normAutofit/>
          </a:bodyPr>
          <a:lstStyle/>
          <a:p>
            <a:r>
              <a:rPr lang="pl-PL" sz="4000" dirty="0"/>
              <a:t>Realizacja planu działania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B61AE7EB-99B3-9ABB-E546-42002D9F6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626830"/>
              </p:ext>
            </p:extLst>
          </p:nvPr>
        </p:nvGraphicFramePr>
        <p:xfrm>
          <a:off x="349135" y="944928"/>
          <a:ext cx="11493729" cy="5675241"/>
        </p:xfrm>
        <a:graphic>
          <a:graphicData uri="http://schemas.openxmlformats.org/drawingml/2006/table">
            <a:tbl>
              <a:tblPr/>
              <a:tblGrid>
                <a:gridCol w="3080412">
                  <a:extLst>
                    <a:ext uri="{9D8B030D-6E8A-4147-A177-3AD203B41FA5}">
                      <a16:colId xmlns:a16="http://schemas.microsoft.com/office/drawing/2014/main" val="3336066777"/>
                    </a:ext>
                  </a:extLst>
                </a:gridCol>
                <a:gridCol w="919550">
                  <a:extLst>
                    <a:ext uri="{9D8B030D-6E8A-4147-A177-3AD203B41FA5}">
                      <a16:colId xmlns:a16="http://schemas.microsoft.com/office/drawing/2014/main" val="2019460935"/>
                    </a:ext>
                  </a:extLst>
                </a:gridCol>
                <a:gridCol w="919550">
                  <a:extLst>
                    <a:ext uri="{9D8B030D-6E8A-4147-A177-3AD203B41FA5}">
                      <a16:colId xmlns:a16="http://schemas.microsoft.com/office/drawing/2014/main" val="780462373"/>
                    </a:ext>
                  </a:extLst>
                </a:gridCol>
                <a:gridCol w="919550">
                  <a:extLst>
                    <a:ext uri="{9D8B030D-6E8A-4147-A177-3AD203B41FA5}">
                      <a16:colId xmlns:a16="http://schemas.microsoft.com/office/drawing/2014/main" val="1367911401"/>
                    </a:ext>
                  </a:extLst>
                </a:gridCol>
                <a:gridCol w="919550">
                  <a:extLst>
                    <a:ext uri="{9D8B030D-6E8A-4147-A177-3AD203B41FA5}">
                      <a16:colId xmlns:a16="http://schemas.microsoft.com/office/drawing/2014/main" val="1381469180"/>
                    </a:ext>
                  </a:extLst>
                </a:gridCol>
                <a:gridCol w="919550">
                  <a:extLst>
                    <a:ext uri="{9D8B030D-6E8A-4147-A177-3AD203B41FA5}">
                      <a16:colId xmlns:a16="http://schemas.microsoft.com/office/drawing/2014/main" val="4066872389"/>
                    </a:ext>
                  </a:extLst>
                </a:gridCol>
                <a:gridCol w="919550">
                  <a:extLst>
                    <a:ext uri="{9D8B030D-6E8A-4147-A177-3AD203B41FA5}">
                      <a16:colId xmlns:a16="http://schemas.microsoft.com/office/drawing/2014/main" val="2260360356"/>
                    </a:ext>
                  </a:extLst>
                </a:gridCol>
                <a:gridCol w="919550">
                  <a:extLst>
                    <a:ext uri="{9D8B030D-6E8A-4147-A177-3AD203B41FA5}">
                      <a16:colId xmlns:a16="http://schemas.microsoft.com/office/drawing/2014/main" val="3342466643"/>
                    </a:ext>
                  </a:extLst>
                </a:gridCol>
                <a:gridCol w="1976467">
                  <a:extLst>
                    <a:ext uri="{9D8B030D-6E8A-4147-A177-3AD203B41FA5}">
                      <a16:colId xmlns:a16="http://schemas.microsoft.com/office/drawing/2014/main" val="531147674"/>
                    </a:ext>
                  </a:extLst>
                </a:gridCol>
              </a:tblGrid>
              <a:tr h="43858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Granty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679789"/>
                  </a:ext>
                </a:extLst>
              </a:tr>
              <a:tr h="1815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2016-2022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017532"/>
                  </a:ext>
                </a:extLst>
              </a:tr>
              <a:tr h="1356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241418"/>
                  </a:ext>
                </a:extLst>
              </a:tr>
              <a:tr h="8975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grantobiorcami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467400"/>
                  </a:ext>
                </a:extLst>
              </a:tr>
              <a:tr h="849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 w LGD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471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15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5A5D1-F765-4105-BF35-196FC75B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36" y="28699"/>
            <a:ext cx="10515600" cy="916230"/>
          </a:xfrm>
        </p:spPr>
        <p:txBody>
          <a:bodyPr>
            <a:normAutofit/>
          </a:bodyPr>
          <a:lstStyle/>
          <a:p>
            <a:r>
              <a:rPr lang="pl-PL" sz="4000" dirty="0"/>
              <a:t>Realizacja planu działania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B61AE7EB-99B3-9ABB-E546-42002D9F6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352486"/>
              </p:ext>
            </p:extLst>
          </p:nvPr>
        </p:nvGraphicFramePr>
        <p:xfrm>
          <a:off x="349134" y="944929"/>
          <a:ext cx="11238807" cy="5120991"/>
        </p:xfrm>
        <a:graphic>
          <a:graphicData uri="http://schemas.openxmlformats.org/drawingml/2006/table">
            <a:tbl>
              <a:tblPr/>
              <a:tblGrid>
                <a:gridCol w="3012091">
                  <a:extLst>
                    <a:ext uri="{9D8B030D-6E8A-4147-A177-3AD203B41FA5}">
                      <a16:colId xmlns:a16="http://schemas.microsoft.com/office/drawing/2014/main" val="3336066777"/>
                    </a:ext>
                  </a:extLst>
                </a:gridCol>
                <a:gridCol w="898423">
                  <a:extLst>
                    <a:ext uri="{9D8B030D-6E8A-4147-A177-3AD203B41FA5}">
                      <a16:colId xmlns:a16="http://schemas.microsoft.com/office/drawing/2014/main" val="2019460935"/>
                    </a:ext>
                  </a:extLst>
                </a:gridCol>
                <a:gridCol w="898423">
                  <a:extLst>
                    <a:ext uri="{9D8B030D-6E8A-4147-A177-3AD203B41FA5}">
                      <a16:colId xmlns:a16="http://schemas.microsoft.com/office/drawing/2014/main" val="2978579489"/>
                    </a:ext>
                  </a:extLst>
                </a:gridCol>
                <a:gridCol w="898423">
                  <a:extLst>
                    <a:ext uri="{9D8B030D-6E8A-4147-A177-3AD203B41FA5}">
                      <a16:colId xmlns:a16="http://schemas.microsoft.com/office/drawing/2014/main" val="760087623"/>
                    </a:ext>
                  </a:extLst>
                </a:gridCol>
                <a:gridCol w="898423">
                  <a:extLst>
                    <a:ext uri="{9D8B030D-6E8A-4147-A177-3AD203B41FA5}">
                      <a16:colId xmlns:a16="http://schemas.microsoft.com/office/drawing/2014/main" val="591448451"/>
                    </a:ext>
                  </a:extLst>
                </a:gridCol>
                <a:gridCol w="898423">
                  <a:extLst>
                    <a:ext uri="{9D8B030D-6E8A-4147-A177-3AD203B41FA5}">
                      <a16:colId xmlns:a16="http://schemas.microsoft.com/office/drawing/2014/main" val="2431887803"/>
                    </a:ext>
                  </a:extLst>
                </a:gridCol>
                <a:gridCol w="898423">
                  <a:extLst>
                    <a:ext uri="{9D8B030D-6E8A-4147-A177-3AD203B41FA5}">
                      <a16:colId xmlns:a16="http://schemas.microsoft.com/office/drawing/2014/main" val="513850884"/>
                    </a:ext>
                  </a:extLst>
                </a:gridCol>
                <a:gridCol w="898423">
                  <a:extLst>
                    <a:ext uri="{9D8B030D-6E8A-4147-A177-3AD203B41FA5}">
                      <a16:colId xmlns:a16="http://schemas.microsoft.com/office/drawing/2014/main" val="2047452302"/>
                    </a:ext>
                  </a:extLst>
                </a:gridCol>
                <a:gridCol w="1937755">
                  <a:extLst>
                    <a:ext uri="{9D8B030D-6E8A-4147-A177-3AD203B41FA5}">
                      <a16:colId xmlns:a16="http://schemas.microsoft.com/office/drawing/2014/main" val="2696643327"/>
                    </a:ext>
                  </a:extLst>
                </a:gridCol>
              </a:tblGrid>
              <a:tr h="518579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Operacje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własne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LGD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90787"/>
                  </a:ext>
                </a:extLst>
              </a:tr>
              <a:tr h="1961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2016-2022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133873"/>
                  </a:ext>
                </a:extLst>
              </a:tr>
              <a:tr h="1603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178540"/>
                  </a:ext>
                </a:extLst>
              </a:tr>
              <a:tr h="518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ŚBRR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543506"/>
                  </a:ext>
                </a:extLst>
              </a:tr>
              <a:tr h="518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85" marR="19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9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354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0025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Czy realizacja finansowa i rzeczowa LSR przebiegała zgodnie z planem i można ją uznać za zadowalającą?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sz="3600" dirty="0"/>
              <a:t>Jeżeli nie to czy poziom realizacji może negatywnie wpłynąć na realizację celów LSR?</a:t>
            </a:r>
          </a:p>
          <a:p>
            <a:r>
              <a:rPr lang="pl-PL" sz="3600" dirty="0"/>
              <a:t>Jakie można wskazać przyczyny odstępstw od planu?</a:t>
            </a:r>
          </a:p>
          <a:p>
            <a:r>
              <a:rPr lang="pl-PL" sz="3600" dirty="0"/>
              <a:t>Jakie działania można podjąć, by uniknąć ich w kolejnym roku?</a:t>
            </a:r>
          </a:p>
        </p:txBody>
      </p:sp>
    </p:spTree>
    <p:extLst>
      <p:ext uri="{BB962C8B-B14F-4D97-AF65-F5344CB8AC3E}">
        <p14:creationId xmlns:p14="http://schemas.microsoft.com/office/powerpoint/2010/main" val="160967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25563"/>
          </a:xfrm>
        </p:spPr>
        <p:txBody>
          <a:bodyPr/>
          <a:lstStyle/>
          <a:p>
            <a:r>
              <a:rPr lang="pl-PL" dirty="0"/>
              <a:t>Podsumowanie diagnozy w LSR – cz.2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53331"/>
            <a:ext cx="10666615" cy="5164094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pl-PL" sz="3200" dirty="0"/>
              <a:t>Mocną stroną obszaru LGD jest położenie pomiędzy dużymi ośrodkami miejskimi a także zróżnicowanie i bogactwo zasobów przyrodniczych i kulturowych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pl-PL" sz="3200" dirty="0"/>
              <a:t>Należy wspierać rozwój kapitału społecznego poprzez działania integrujące i wzmacniające tożsamość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pl-PL" sz="3200" dirty="0"/>
              <a:t>Warto wspierać rozwój następujących branż gospodarki: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l-PL" sz="2800" dirty="0"/>
              <a:t>Działalność związana z zakwaterowaniem i usługami gastronomicznymi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l-PL" sz="2800" dirty="0"/>
              <a:t>Kultura, rozrywka i rekreacja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l-PL" sz="2800" dirty="0"/>
              <a:t>Handel detaliczny i hurtowy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l-PL" sz="2800" dirty="0"/>
              <a:t>Działalność organizacji członkowskich</a:t>
            </a:r>
          </a:p>
        </p:txBody>
      </p:sp>
    </p:spTree>
    <p:extLst>
      <p:ext uri="{BB962C8B-B14F-4D97-AF65-F5344CB8AC3E}">
        <p14:creationId xmlns:p14="http://schemas.microsoft.com/office/powerpoint/2010/main" val="39724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6. Czy procedury naboru wyboru i realizacji projektów są przyjazne dla beneficjentów?</a:t>
            </a:r>
          </a:p>
        </p:txBody>
      </p:sp>
    </p:spTree>
    <p:extLst>
      <p:ext uri="{BB962C8B-B14F-4D97-AF65-F5344CB8AC3E}">
        <p14:creationId xmlns:p14="http://schemas.microsoft.com/office/powerpoint/2010/main" val="38528340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Konkursy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918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B049B01-9C5D-4926-BCC6-0A37AC5BD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71" y="0"/>
            <a:ext cx="87283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369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Granty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04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711E5AB-DDF2-42B2-BCAB-F59755CFA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298" y="66044"/>
            <a:ext cx="8744989" cy="679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2821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Procedury naboru i realizacji projektów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Jakie zmiany można wprowadzić w procedurach na tym etapie by podnieść ich użyteczność?</a:t>
            </a:r>
          </a:p>
        </p:txBody>
      </p:sp>
    </p:spTree>
    <p:extLst>
      <p:ext uri="{BB962C8B-B14F-4D97-AF65-F5344CB8AC3E}">
        <p14:creationId xmlns:p14="http://schemas.microsoft.com/office/powerpoint/2010/main" val="16547528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6353" y="2284503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7. Jaka jest skuteczność działania biura LGD (działań animacyjnych, informacyjno-promocyjnych, doradczych)?</a:t>
            </a:r>
          </a:p>
        </p:txBody>
      </p:sp>
    </p:spTree>
    <p:extLst>
      <p:ext uri="{BB962C8B-B14F-4D97-AF65-F5344CB8AC3E}">
        <p14:creationId xmlns:p14="http://schemas.microsoft.com/office/powerpoint/2010/main" val="3402051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41C5D-F9FB-4F48-A80E-E055AF4D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Działania komunikacyjne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104FE4-D3A1-482F-8B82-F57B63A0A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6225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3CC117-491B-4914-994F-A3340D58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Realizacja planu komunikacji – cele działań komunikacyjnych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579A09-CA4A-4663-908F-C368AADE0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790"/>
            <a:ext cx="10515600" cy="4805392"/>
          </a:xfrm>
        </p:spPr>
        <p:txBody>
          <a:bodyPr>
            <a:normAutofit fontScale="92500"/>
          </a:bodyPr>
          <a:lstStyle/>
          <a:p>
            <a:r>
              <a:rPr lang="pl-PL" sz="3600" dirty="0"/>
              <a:t>Poinformowanie o rozpoczęciu realizacji LSR, planowanych działaniach i możliwościach dofinansowania</a:t>
            </a:r>
          </a:p>
          <a:p>
            <a:r>
              <a:rPr lang="pl-PL" sz="3600" dirty="0"/>
              <a:t>Podsumowanie dotychczas zrealizowanych działań oraz przedstawienie działań planowanych</a:t>
            </a:r>
          </a:p>
          <a:p>
            <a:r>
              <a:rPr lang="pl-PL" sz="3600" dirty="0"/>
              <a:t>Podsumowanie realizacji LSR</a:t>
            </a:r>
          </a:p>
          <a:p>
            <a:r>
              <a:rPr lang="pl-PL" sz="3600" dirty="0"/>
              <a:t>Poinformowanie o planowanym konkursie</a:t>
            </a:r>
          </a:p>
          <a:p>
            <a:r>
              <a:rPr lang="pl-PL" sz="3600" dirty="0"/>
              <a:t>Poinformowanie o wynikach konkursu</a:t>
            </a:r>
          </a:p>
          <a:p>
            <a:r>
              <a:rPr lang="pl-PL" sz="3600" dirty="0"/>
              <a:t>Poinformowanie o planowanych i dokonanych zmianach</a:t>
            </a:r>
          </a:p>
        </p:txBody>
      </p:sp>
    </p:spTree>
    <p:extLst>
      <p:ext uri="{BB962C8B-B14F-4D97-AF65-F5344CB8AC3E}">
        <p14:creationId xmlns:p14="http://schemas.microsoft.com/office/powerpoint/2010/main" val="12136668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993507FD-DD2F-4736-8CD0-F271761C2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76534"/>
              </p:ext>
            </p:extLst>
          </p:nvPr>
        </p:nvGraphicFramePr>
        <p:xfrm>
          <a:off x="160711" y="80284"/>
          <a:ext cx="11826240" cy="6697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0089">
                  <a:extLst>
                    <a:ext uri="{9D8B030D-6E8A-4147-A177-3AD203B41FA5}">
                      <a16:colId xmlns:a16="http://schemas.microsoft.com/office/drawing/2014/main" val="402905908"/>
                    </a:ext>
                  </a:extLst>
                </a:gridCol>
                <a:gridCol w="3253897">
                  <a:extLst>
                    <a:ext uri="{9D8B030D-6E8A-4147-A177-3AD203B41FA5}">
                      <a16:colId xmlns:a16="http://schemas.microsoft.com/office/drawing/2014/main" val="3127592810"/>
                    </a:ext>
                  </a:extLst>
                </a:gridCol>
                <a:gridCol w="1132254">
                  <a:extLst>
                    <a:ext uri="{9D8B030D-6E8A-4147-A177-3AD203B41FA5}">
                      <a16:colId xmlns:a16="http://schemas.microsoft.com/office/drawing/2014/main" val="463473443"/>
                    </a:ext>
                  </a:extLst>
                </a:gridCol>
              </a:tblGrid>
              <a:tr h="78379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Działanie komunikacyjne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Zadania i wskaźniki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Wskaźnik w grudniu 2022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3276971"/>
                  </a:ext>
                </a:extLst>
              </a:tr>
              <a:tr h="96498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Ogłoszenia na tablicach informacyjnych w siedzibach instytucji użyteczności publicznej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instytucji, w których umieszczono ogłoszenie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4973840"/>
                  </a:ext>
                </a:extLst>
              </a:tr>
              <a:tr h="78379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Ogłoszenia na tablicach informacyjnych w sołectwach obszaru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sołectw, w których umieszczono ogłoszenie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7177623"/>
                  </a:ext>
                </a:extLst>
              </a:tr>
              <a:tr h="78379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Artykuły na stronie internetowej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wejść na stronę internetową z artykułem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8256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2646884"/>
                  </a:ext>
                </a:extLst>
              </a:tr>
              <a:tr h="96498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Artykuły na stronach internetowych urzędów gmin z linkiem do www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zamieszczonych artykułów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051196"/>
                  </a:ext>
                </a:extLst>
              </a:tr>
              <a:tr h="1130048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Artykuły na profilu LGD i na portalu społecznościowym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osób, które zobaczyły artykuł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2418801"/>
                  </a:ext>
                </a:extLst>
              </a:tr>
              <a:tr h="1155436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Wysyłka bezadresowa do gospodarstw domowych i podmiotów z obszaru LGD.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kampanii wysyłkowych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6295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48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4574" y="400050"/>
            <a:ext cx="7591425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CEL OGÓLNY 1</a:t>
            </a:r>
          </a:p>
          <a:p>
            <a:r>
              <a:rPr lang="pl-PL" sz="3200" dirty="0"/>
              <a:t>LGD Białe Ługi silne zasobami obszaru i pasjami mieszkańców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36066" y="3328924"/>
            <a:ext cx="42672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800" dirty="0"/>
              <a:t>CEL SZCZEGÓŁOWY 1.1. </a:t>
            </a:r>
          </a:p>
          <a:p>
            <a:r>
              <a:rPr lang="pl-PL" sz="2800" dirty="0"/>
              <a:t>Turystyczne wykorzystanie dziedzictwa kulturowego i naturalnego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781924" y="3395737"/>
            <a:ext cx="424815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800" dirty="0"/>
              <a:t>CEL SZCZEGÓŁOWY 1.2.</a:t>
            </a:r>
          </a:p>
          <a:p>
            <a:r>
              <a:rPr lang="pl-PL" sz="2800" dirty="0"/>
              <a:t>Pobudzenie przedsiębiorczości wśród mieszkańców</a:t>
            </a:r>
          </a:p>
        </p:txBody>
      </p:sp>
      <p:sp>
        <p:nvSpPr>
          <p:cNvPr id="7" name="Strzałka w dół 6"/>
          <p:cNvSpPr/>
          <p:nvPr/>
        </p:nvSpPr>
        <p:spPr>
          <a:xfrm rot="4669549">
            <a:off x="3582170" y="1891426"/>
            <a:ext cx="638622" cy="19691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7138297">
            <a:off x="7992747" y="1914106"/>
            <a:ext cx="638622" cy="19691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5A557EB-58CC-4D11-9555-7DED25F85917}"/>
              </a:ext>
            </a:extLst>
          </p:cNvPr>
          <p:cNvSpPr txBox="1"/>
          <p:nvPr/>
        </p:nvSpPr>
        <p:spPr>
          <a:xfrm>
            <a:off x="4931231" y="5397268"/>
            <a:ext cx="42672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800" dirty="0"/>
              <a:t>CEL SZCZEGÓŁOWY 1.3. </a:t>
            </a:r>
          </a:p>
          <a:p>
            <a:r>
              <a:rPr lang="pl-PL" sz="2800" dirty="0"/>
              <a:t>Wsparcie realizacji pasji mieszkańców i turystów</a:t>
            </a:r>
          </a:p>
        </p:txBody>
      </p:sp>
      <p:sp>
        <p:nvSpPr>
          <p:cNvPr id="10" name="Strzałka w dół 7">
            <a:extLst>
              <a:ext uri="{FF2B5EF4-FFF2-40B4-BE49-F238E27FC236}">
                <a16:creationId xmlns:a16="http://schemas.microsoft.com/office/drawing/2014/main" id="{729AF327-0885-4FFD-87EC-74020EFD689C}"/>
              </a:ext>
            </a:extLst>
          </p:cNvPr>
          <p:cNvSpPr/>
          <p:nvPr/>
        </p:nvSpPr>
        <p:spPr>
          <a:xfrm>
            <a:off x="5715769" y="2503848"/>
            <a:ext cx="638622" cy="262962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1525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5861D27-468B-44F4-9153-6A5C3A9AD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67385"/>
              </p:ext>
            </p:extLst>
          </p:nvPr>
        </p:nvGraphicFramePr>
        <p:xfrm>
          <a:off x="242455" y="76477"/>
          <a:ext cx="11811000" cy="6705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1934">
                  <a:extLst>
                    <a:ext uri="{9D8B030D-6E8A-4147-A177-3AD203B41FA5}">
                      <a16:colId xmlns:a16="http://schemas.microsoft.com/office/drawing/2014/main" val="110622245"/>
                    </a:ext>
                  </a:extLst>
                </a:gridCol>
                <a:gridCol w="2593565">
                  <a:extLst>
                    <a:ext uri="{9D8B030D-6E8A-4147-A177-3AD203B41FA5}">
                      <a16:colId xmlns:a16="http://schemas.microsoft.com/office/drawing/2014/main" val="1392574214"/>
                    </a:ext>
                  </a:extLst>
                </a:gridCol>
                <a:gridCol w="1355501">
                  <a:extLst>
                    <a:ext uri="{9D8B030D-6E8A-4147-A177-3AD203B41FA5}">
                      <a16:colId xmlns:a16="http://schemas.microsoft.com/office/drawing/2014/main" val="72824529"/>
                    </a:ext>
                  </a:extLst>
                </a:gridCol>
              </a:tblGrid>
              <a:tr h="931025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Działanie komunikacyjne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Zadania i wskaźniki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Wskaźnik w czerwcu 2022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525959"/>
                  </a:ext>
                </a:extLst>
              </a:tr>
              <a:tr h="1118063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Spotkanie informacyjne dla potencjalnych beneficjentów (grupy docelowej) konkursu w każdej gminie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osób, które wzięły udział w spotkaniach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4665892"/>
                  </a:ext>
                </a:extLst>
              </a:tr>
              <a:tr h="1030778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Ulotka informacyjna dystrybuowana na obszarze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Ilość rozdysponowanych ulotek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509965"/>
                  </a:ext>
                </a:extLst>
              </a:tr>
              <a:tr h="810490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Bezpłatny biuletyn LGD w wersji papierowej i elektronicznej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wydanych numerów biuletynów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037704"/>
                  </a:ext>
                </a:extLst>
              </a:tr>
              <a:tr h="764771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Kontakt poprzez profil LGD na portalu społecznościowym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osób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2426141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Kontakt poprzez rozmowę telefoniczną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osób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721322"/>
                  </a:ext>
                </a:extLst>
              </a:tr>
              <a:tr h="733183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Spotkanie dla grup </a:t>
                      </a:r>
                      <a:r>
                        <a:rPr lang="pl-PL" sz="2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defaworyzowanych</a:t>
                      </a:r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określonych w LSR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spotkań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567182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Ogłoszenia parafialne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parafii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0109823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Spotkanie informacyjne otwarte na obszarze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spotkań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431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6348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7C503-3A70-41D9-94A6-0995E8A7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Doradztwo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83941D-A142-405E-B02A-F53CD7A0E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6270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2EACC49-5439-4C54-9093-4DAC64EF0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44001"/>
              </p:ext>
            </p:extLst>
          </p:nvPr>
        </p:nvGraphicFramePr>
        <p:xfrm>
          <a:off x="190331" y="145906"/>
          <a:ext cx="11730119" cy="6651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2089">
                  <a:extLst>
                    <a:ext uri="{9D8B030D-6E8A-4147-A177-3AD203B41FA5}">
                      <a16:colId xmlns:a16="http://schemas.microsoft.com/office/drawing/2014/main" val="2645525391"/>
                    </a:ext>
                  </a:extLst>
                </a:gridCol>
                <a:gridCol w="1299606">
                  <a:extLst>
                    <a:ext uri="{9D8B030D-6E8A-4147-A177-3AD203B41FA5}">
                      <a16:colId xmlns:a16="http://schemas.microsoft.com/office/drawing/2014/main" val="789145002"/>
                    </a:ext>
                  </a:extLst>
                </a:gridCol>
                <a:gridCol w="1299606">
                  <a:extLst>
                    <a:ext uri="{9D8B030D-6E8A-4147-A177-3AD203B41FA5}">
                      <a16:colId xmlns:a16="http://schemas.microsoft.com/office/drawing/2014/main" val="557319259"/>
                    </a:ext>
                  </a:extLst>
                </a:gridCol>
                <a:gridCol w="1299606">
                  <a:extLst>
                    <a:ext uri="{9D8B030D-6E8A-4147-A177-3AD203B41FA5}">
                      <a16:colId xmlns:a16="http://schemas.microsoft.com/office/drawing/2014/main" val="1854154641"/>
                    </a:ext>
                  </a:extLst>
                </a:gridCol>
                <a:gridCol w="1299606">
                  <a:extLst>
                    <a:ext uri="{9D8B030D-6E8A-4147-A177-3AD203B41FA5}">
                      <a16:colId xmlns:a16="http://schemas.microsoft.com/office/drawing/2014/main" val="3422754390"/>
                    </a:ext>
                  </a:extLst>
                </a:gridCol>
                <a:gridCol w="1299606">
                  <a:extLst>
                    <a:ext uri="{9D8B030D-6E8A-4147-A177-3AD203B41FA5}">
                      <a16:colId xmlns:a16="http://schemas.microsoft.com/office/drawing/2014/main" val="3443196591"/>
                    </a:ext>
                  </a:extLst>
                </a:gridCol>
              </a:tblGrid>
              <a:tr h="50816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3200" dirty="0"/>
                        <a:t>Doradztwo – liczba udzielonych porad</a:t>
                      </a:r>
                      <a:endParaRPr lang="pl-PL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1955396"/>
                  </a:ext>
                </a:extLst>
              </a:tr>
              <a:tr h="627534">
                <a:tc>
                  <a:txBody>
                    <a:bodyPr/>
                    <a:lstStyle/>
                    <a:p>
                      <a:pPr algn="l" fontAlgn="ctr"/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3023053"/>
                  </a:ext>
                </a:extLst>
              </a:tr>
              <a:tr h="6275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udzielonych porad osobiście w biurze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l-PL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3915977"/>
                  </a:ext>
                </a:extLst>
              </a:tr>
              <a:tr h="5370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</a:rPr>
                        <a:t>Liczba porad udzielonych telefonicznie</a:t>
                      </a:r>
                      <a:endParaRPr lang="pl-PL" sz="2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pl-PL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6109729"/>
                  </a:ext>
                </a:extLst>
              </a:tr>
              <a:tr h="675627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porad udzielonych mailowo/ przez Facebooka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7965109"/>
                  </a:ext>
                </a:extLst>
              </a:tr>
              <a:tr h="7102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</a:rPr>
                        <a:t>Liczba porad udzielonych łącznie</a:t>
                      </a:r>
                      <a:endParaRPr lang="pl-PL" sz="2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161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2691204"/>
                  </a:ext>
                </a:extLst>
              </a:tr>
              <a:tr h="9181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przedsiębiorców i osób, które chcą podjąć działalność gospodarczą, którym udzielono porad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4797305"/>
                  </a:ext>
                </a:extLst>
              </a:tr>
              <a:tr h="6409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</a:rPr>
                        <a:t>Liczba przedstawicieli sektora społecznego, którym udzielono porad</a:t>
                      </a:r>
                      <a:endParaRPr lang="pl-PL" sz="2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6464941"/>
                  </a:ext>
                </a:extLst>
              </a:tr>
              <a:tr h="6236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</a:rPr>
                        <a:t>Liczba przedstawicieli sektora publicznego, którym udzielono porad</a:t>
                      </a:r>
                      <a:endParaRPr lang="pl-PL" sz="2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0809412"/>
                  </a:ext>
                </a:extLst>
              </a:tr>
              <a:tr h="6186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podmiotów, którym udzielono porad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0518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0629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060E77-B812-438E-BF37-26607FBD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badań ankietowych dotyczących doradztwa</a:t>
            </a:r>
          </a:p>
        </p:txBody>
      </p:sp>
    </p:spTree>
    <p:extLst>
      <p:ext uri="{BB962C8B-B14F-4D97-AF65-F5344CB8AC3E}">
        <p14:creationId xmlns:p14="http://schemas.microsoft.com/office/powerpoint/2010/main" val="2285417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0B540DCF-35C9-42F1-8603-3DC64E0E45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1463958"/>
              </p:ext>
            </p:extLst>
          </p:nvPr>
        </p:nvGraphicFramePr>
        <p:xfrm>
          <a:off x="1243635" y="502461"/>
          <a:ext cx="9704729" cy="6497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44528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B75F78F1-07F8-4DB0-8544-2D8B1F5DFD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0023605"/>
              </p:ext>
            </p:extLst>
          </p:nvPr>
        </p:nvGraphicFramePr>
        <p:xfrm>
          <a:off x="487680" y="316831"/>
          <a:ext cx="11364796" cy="622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4327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0"/>
            <a:ext cx="11887200" cy="1188403"/>
          </a:xfrm>
        </p:spPr>
        <p:txBody>
          <a:bodyPr>
            <a:noAutofit/>
          </a:bodyPr>
          <a:lstStyle/>
          <a:p>
            <a:r>
              <a:rPr lang="pl-PL" sz="3600" dirty="0"/>
              <a:t>Średnia ocen doradztwa udzielanego w biurze (liczba ankiet 13)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924625"/>
              </p:ext>
            </p:extLst>
          </p:nvPr>
        </p:nvGraphicFramePr>
        <p:xfrm>
          <a:off x="304800" y="1188403"/>
          <a:ext cx="11582400" cy="537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2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0202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Pytanie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Ocena w skali szkolnej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ile zakres udzielonych porad spełnił Pana/Pani oczekiwania?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jakim stopniu uważa Pan/Pani udzielone porady za przydatne ?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Jakie było Pana/Pani zdaniem przygotowanie merytoryczne (wiedza, fachowość, kompetencje)  doradcy/doradców?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ocenia Pan/Pani kulturę osobistą doradcy/doradców?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ocenia Pan/Pani troskę doradcy/doradców o odbiorcę doradztwa?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ocenia Pan/Pani zaangażowanie doradcy/doradców w pomoc odbiorcy doradztwa?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876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 spotkania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Jakie działania należy wprowadzić w działaniach LGD, by skuteczniej realizowała cele LSR?</a:t>
            </a:r>
          </a:p>
          <a:p>
            <a:r>
              <a:rPr lang="pl-PL" dirty="0"/>
              <a:t>Inne zagadnienia związane z procesem realizacji LSR</a:t>
            </a:r>
          </a:p>
          <a:p>
            <a:r>
              <a:rPr lang="pl-PL" dirty="0"/>
              <a:t>Sposób wykorzystania rekomendacji</a:t>
            </a:r>
          </a:p>
        </p:txBody>
      </p:sp>
    </p:spTree>
    <p:extLst>
      <p:ext uri="{BB962C8B-B14F-4D97-AF65-F5344CB8AC3E}">
        <p14:creationId xmlns:p14="http://schemas.microsoft.com/office/powerpoint/2010/main" val="354430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9AFE0-5F67-4EE5-A1C4-DD83EC78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Odbiorcy działań zidentyfikowani w LSR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B60639-8A1B-4930-93EC-B5D015B1F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Wszyscy mieszkańcy</a:t>
            </a:r>
          </a:p>
          <a:p>
            <a:r>
              <a:rPr lang="pl-PL" sz="4000" dirty="0"/>
              <a:t>Działacze społeczni</a:t>
            </a:r>
          </a:p>
          <a:p>
            <a:r>
              <a:rPr lang="pl-PL" sz="4000" dirty="0"/>
              <a:t>Przedsiębiorcy</a:t>
            </a:r>
          </a:p>
          <a:p>
            <a:r>
              <a:rPr lang="pl-PL" sz="4000" dirty="0"/>
              <a:t>Turyści. </a:t>
            </a:r>
          </a:p>
        </p:txBody>
      </p:sp>
    </p:spTree>
    <p:extLst>
      <p:ext uri="{BB962C8B-B14F-4D97-AF65-F5344CB8AC3E}">
        <p14:creationId xmlns:p14="http://schemas.microsoft.com/office/powerpoint/2010/main" val="328792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3204"/>
            <a:ext cx="10515600" cy="1325563"/>
          </a:xfrm>
        </p:spPr>
        <p:txBody>
          <a:bodyPr/>
          <a:lstStyle/>
          <a:p>
            <a:r>
              <a:rPr lang="pl-PL" dirty="0"/>
              <a:t>Grupa </a:t>
            </a:r>
            <a:r>
              <a:rPr lang="pl-PL" dirty="0" err="1"/>
              <a:t>defaworyzowana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7454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600" dirty="0"/>
              <a:t>Grupa osób, na które w najmocniejszy sposób wpływają zdiagnozowane problemy obszaru. </a:t>
            </a:r>
            <a:br>
              <a:rPr lang="pl-PL" sz="3600" dirty="0"/>
            </a:br>
            <a:r>
              <a:rPr lang="pl-PL" sz="3600" dirty="0"/>
              <a:t>W związku z tym powinna ona otrzymywać szczególne wsparcie w ramach wdrażania LSR.</a:t>
            </a:r>
          </a:p>
          <a:p>
            <a:pPr>
              <a:lnSpc>
                <a:spcPct val="150000"/>
              </a:lnSpc>
            </a:pPr>
            <a:endParaRPr lang="pl-PL"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523358F-4A91-4E40-951C-353A30724B03}"/>
              </a:ext>
            </a:extLst>
          </p:cNvPr>
          <p:cNvSpPr txBox="1"/>
          <p:nvPr/>
        </p:nvSpPr>
        <p:spPr>
          <a:xfrm>
            <a:off x="2139142" y="4850470"/>
            <a:ext cx="7913716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600" dirty="0"/>
              <a:t>W obecnie realizowanej LSR Białe Ługi grupę </a:t>
            </a:r>
            <a:r>
              <a:rPr lang="pl-PL" sz="3600" dirty="0" err="1"/>
              <a:t>defaworyzowaną</a:t>
            </a:r>
            <a:r>
              <a:rPr lang="pl-PL" sz="3600" dirty="0"/>
              <a:t> stanowią </a:t>
            </a:r>
          </a:p>
          <a:p>
            <a:pPr algn="ctr"/>
            <a:r>
              <a:rPr lang="pl-PL" sz="3600" dirty="0"/>
              <a:t>osoby do 35 roku życia</a:t>
            </a:r>
          </a:p>
        </p:txBody>
      </p:sp>
    </p:spTree>
    <p:extLst>
      <p:ext uri="{BB962C8B-B14F-4D97-AF65-F5344CB8AC3E}">
        <p14:creationId xmlns:p14="http://schemas.microsoft.com/office/powerpoint/2010/main" val="66722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50" name="Wykres 1" descr="Tytuł: Wykres">
            <a:extLst>
              <a:ext uri="{FF2B5EF4-FFF2-40B4-BE49-F238E27FC236}">
                <a16:creationId xmlns:a16="http://schemas.microsoft.com/office/drawing/2014/main" id="{837F1844-93EF-59C9-4454-2FEEBEBE1D54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05"/>
          <a:stretch/>
        </p:blipFill>
        <p:spPr bwMode="auto">
          <a:xfrm>
            <a:off x="2551176" y="448056"/>
            <a:ext cx="9180576" cy="595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52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Rectangle 309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93" name="Rectangle 309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074" name="Wykres 1" descr="Tytuł: Wykres">
            <a:extLst>
              <a:ext uri="{FF2B5EF4-FFF2-40B4-BE49-F238E27FC236}">
                <a16:creationId xmlns:a16="http://schemas.microsoft.com/office/drawing/2014/main" id="{6145F60D-7376-0267-1328-5DC0503D5BF0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"/>
          <a:stretch/>
        </p:blipFill>
        <p:spPr bwMode="auto">
          <a:xfrm>
            <a:off x="2551176" y="448056"/>
            <a:ext cx="9180576" cy="595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34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</TotalTime>
  <Words>3696</Words>
  <Application>Microsoft Office PowerPoint</Application>
  <PresentationFormat>Panoramiczny</PresentationFormat>
  <Paragraphs>652</Paragraphs>
  <Slides>57</Slides>
  <Notes>43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4. W jakim stopniu wybierane projekty realizowane w ramach LSR przyczyniają się do osiągnięcia celów LSR i w jakim stopniu przyczyniają się do odpowiadania na potrzeby społeczności z obszaru LGD?</vt:lpstr>
      <vt:lpstr>Podsumowanie diagnozy w LSR – cz.1</vt:lpstr>
      <vt:lpstr>Podsumowanie diagnozy w LSR – cz.2</vt:lpstr>
      <vt:lpstr>Prezentacja programu PowerPoint</vt:lpstr>
      <vt:lpstr>Odbiorcy działań zidentyfikowani w LSR</vt:lpstr>
      <vt:lpstr>Grupa defaworyzowana</vt:lpstr>
      <vt:lpstr>Prezentacja programu PowerPoint</vt:lpstr>
      <vt:lpstr>Prezentacja programu PowerPoint</vt:lpstr>
      <vt:lpstr>Prezentacja programu PowerPoint</vt:lpstr>
      <vt:lpstr>Osiąganie celów LSR</vt:lpstr>
      <vt:lpstr>2. W jakim stopniu jakość składanych projektów wybieranych we wszystkich obszarach tematycznych wpływa na osiąganie wskaźników w zaplanowanym czasie? </vt:lpstr>
      <vt:lpstr>Nabory w 2022 roku</vt:lpstr>
      <vt:lpstr>Jakość wniosków</vt:lpstr>
      <vt:lpstr>5. Czy przyjęty system wskaźników dostarcza wszystkie potrzebne informacje niezbędne do określenia skuteczności interwencyjnej strategii?</vt:lpstr>
      <vt:lpstr>System wskaźników w LSR</vt:lpstr>
      <vt:lpstr>Wskaźniki rezultatu dla celu szczegółowego 1.1.</vt:lpstr>
      <vt:lpstr>Wskaźniki produktu w ramach celu szczegółowego 1.1 (cz.1.)</vt:lpstr>
      <vt:lpstr>Wskaźniki produktu w ramach celu szczegółowego 1.1 (cz.2)</vt:lpstr>
      <vt:lpstr>Wskaźniki rezultatu dla celu szczegółowego 1.2.</vt:lpstr>
      <vt:lpstr>Wskaźniki produktu w ramach celu szczegółowego 1.2</vt:lpstr>
      <vt:lpstr>Wskaźniki rezultatu dla celu szczegółowego 1.3.</vt:lpstr>
      <vt:lpstr>Wskaźniki produktu w ramach celu szczegółowego 1.3</vt:lpstr>
      <vt:lpstr>System wskaźników</vt:lpstr>
      <vt:lpstr>3. W jakim stopniu stosowane kryteria wyboru projektów spełniają swoją rolę?</vt:lpstr>
      <vt:lpstr>Kryteria – granty – cz.1</vt:lpstr>
      <vt:lpstr>Kryteria – granty – cz.2</vt:lpstr>
      <vt:lpstr>Kryteria – podejmowanie i rozwój działalności gospodarczej</vt:lpstr>
      <vt:lpstr>Kryteria – rozwój infrastruktury</vt:lpstr>
      <vt:lpstr>Kryteria wyboru</vt:lpstr>
      <vt:lpstr>1. Czy realizacja finansowa i rzeczowa LSR przebiegała zgodnie z planem i można ją uznać za zadowalającą?</vt:lpstr>
      <vt:lpstr>Realizacja LSR – wskaźniki produktu w ramach celu 1.1. (cz.1.)</vt:lpstr>
      <vt:lpstr>Realizacja LSR – wskaźniki produktu w ramach celu 1.1. (cz.2)</vt:lpstr>
      <vt:lpstr>Realizacja LSR – wskaźniki produktu w ramach celu 1.2.</vt:lpstr>
      <vt:lpstr>Realizacja LSR – wskaźniki produktu w ramach celu 1.3.</vt:lpstr>
      <vt:lpstr>Realizacja planu działania</vt:lpstr>
      <vt:lpstr>Realizacja planu działania</vt:lpstr>
      <vt:lpstr>Realizacja planu działania</vt:lpstr>
      <vt:lpstr>Czy realizacja finansowa i rzeczowa LSR przebiegała zgodnie z planem i można ją uznać za zadowalającą?</vt:lpstr>
      <vt:lpstr>6. Czy procedury naboru wyboru i realizacji projektów są przyjazne dla beneficjentów?</vt:lpstr>
      <vt:lpstr>Konkursy</vt:lpstr>
      <vt:lpstr>Prezentacja programu PowerPoint</vt:lpstr>
      <vt:lpstr>Granty</vt:lpstr>
      <vt:lpstr>Prezentacja programu PowerPoint</vt:lpstr>
      <vt:lpstr>Procedury naboru i realizacji projektów</vt:lpstr>
      <vt:lpstr>7. Jaka jest skuteczność działania biura LGD (działań animacyjnych, informacyjno-promocyjnych, doradczych)?</vt:lpstr>
      <vt:lpstr>Działania komunikacyjne</vt:lpstr>
      <vt:lpstr>Realizacja planu komunikacji – cele działań komunikacyjnych</vt:lpstr>
      <vt:lpstr>Prezentacja programu PowerPoint</vt:lpstr>
      <vt:lpstr>Prezentacja programu PowerPoint</vt:lpstr>
      <vt:lpstr>Doradztwo</vt:lpstr>
      <vt:lpstr>Prezentacja programu PowerPoint</vt:lpstr>
      <vt:lpstr>Wyniki badań ankietowych dotyczących doradztwa</vt:lpstr>
      <vt:lpstr>Prezentacja programu PowerPoint</vt:lpstr>
      <vt:lpstr>Prezentacja programu PowerPoint</vt:lpstr>
      <vt:lpstr>Średnia ocen doradztwa udzielanego w biurze (liczba ankiet 13)</vt:lpstr>
      <vt:lpstr>Podsumowanie spotkania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Konrad Stępnik</dc:creator>
  <cp:lastModifiedBy>Jowita Zielińska</cp:lastModifiedBy>
  <cp:revision>215</cp:revision>
  <dcterms:created xsi:type="dcterms:W3CDTF">2019-01-02T13:07:05Z</dcterms:created>
  <dcterms:modified xsi:type="dcterms:W3CDTF">2023-02-22T07:52:30Z</dcterms:modified>
</cp:coreProperties>
</file>